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82" r:id="rId11"/>
    <p:sldId id="265" r:id="rId12"/>
    <p:sldId id="266" r:id="rId13"/>
    <p:sldId id="267" r:id="rId14"/>
    <p:sldId id="269" r:id="rId15"/>
    <p:sldId id="270" r:id="rId16"/>
    <p:sldId id="271" r:id="rId17"/>
    <p:sldId id="277" r:id="rId18"/>
    <p:sldId id="286" r:id="rId19"/>
    <p:sldId id="287" r:id="rId20"/>
    <p:sldId id="288" r:id="rId21"/>
    <p:sldId id="278" r:id="rId22"/>
    <p:sldId id="283" r:id="rId23"/>
    <p:sldId id="290" r:id="rId24"/>
    <p:sldId id="289" r:id="rId25"/>
    <p:sldId id="284" r:id="rId26"/>
    <p:sldId id="292" r:id="rId27"/>
    <p:sldId id="285" r:id="rId28"/>
    <p:sldId id="291" r:id="rId29"/>
    <p:sldId id="293" r:id="rId30"/>
    <p:sldId id="294" r:id="rId31"/>
    <p:sldId id="295" r:id="rId32"/>
    <p:sldId id="297" r:id="rId33"/>
    <p:sldId id="29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7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C0447-4A24-4714-84B1-5E6A707A1BAA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6268C-DAF7-4AC7-8F92-67B516284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4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6268C-DAF7-4AC7-8F92-67B516284B5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73FCB-266C-48F3-9A2E-7A6668ABF29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C7DCC-3A32-4171-8876-BFB955FF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lik-kuzbassa.narod.ru/Krupnye-goroda-Kuzbassa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relax-live.ru/viewpage.php?page_id=91" TargetMode="External"/><Relationship Id="rId13" Type="http://schemas.openxmlformats.org/officeDocument/2006/relationships/hyperlink" Target="http://relax-live.ru/viewpage.php?page_id=95" TargetMode="External"/><Relationship Id="rId18" Type="http://schemas.openxmlformats.org/officeDocument/2006/relationships/hyperlink" Target="http://relax-live.ru/viewpage.php?page_id=100" TargetMode="External"/><Relationship Id="rId26" Type="http://schemas.openxmlformats.org/officeDocument/2006/relationships/image" Target="../media/image34.jpeg"/><Relationship Id="rId3" Type="http://schemas.openxmlformats.org/officeDocument/2006/relationships/hyperlink" Target="http://relax-live.ru/viewpage.php?page_id=84" TargetMode="External"/><Relationship Id="rId21" Type="http://schemas.openxmlformats.org/officeDocument/2006/relationships/image" Target="../media/image29.jpeg"/><Relationship Id="rId7" Type="http://schemas.openxmlformats.org/officeDocument/2006/relationships/hyperlink" Target="http://relax-live.ru/viewpage.php?page_id=90" TargetMode="External"/><Relationship Id="rId12" Type="http://schemas.openxmlformats.org/officeDocument/2006/relationships/hyperlink" Target="http://relax-live.ru/viewpage.php?page_id=104" TargetMode="External"/><Relationship Id="rId17" Type="http://schemas.openxmlformats.org/officeDocument/2006/relationships/hyperlink" Target="http://relax-live.ru/viewpage.php?page_id=99" TargetMode="External"/><Relationship Id="rId25" Type="http://schemas.openxmlformats.org/officeDocument/2006/relationships/image" Target="../media/image33.jpeg"/><Relationship Id="rId2" Type="http://schemas.openxmlformats.org/officeDocument/2006/relationships/hyperlink" Target="http://relax-live.ru/viewpage.php?page_id=86" TargetMode="External"/><Relationship Id="rId16" Type="http://schemas.openxmlformats.org/officeDocument/2006/relationships/hyperlink" Target="http://relax-live.ru/viewpage.php?page_id=98" TargetMode="External"/><Relationship Id="rId20" Type="http://schemas.openxmlformats.org/officeDocument/2006/relationships/image" Target="../media/image28.jpeg"/><Relationship Id="rId29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lax-live.ru/viewpage.php?page_id=89" TargetMode="External"/><Relationship Id="rId11" Type="http://schemas.openxmlformats.org/officeDocument/2006/relationships/hyperlink" Target="http://relax-live.ru/viewpage.php?page_id=94" TargetMode="External"/><Relationship Id="rId24" Type="http://schemas.openxmlformats.org/officeDocument/2006/relationships/image" Target="../media/image32.jpeg"/><Relationship Id="rId5" Type="http://schemas.openxmlformats.org/officeDocument/2006/relationships/hyperlink" Target="http://relax-live.ru/viewpage.php?page_id=88" TargetMode="External"/><Relationship Id="rId15" Type="http://schemas.openxmlformats.org/officeDocument/2006/relationships/hyperlink" Target="http://relax-live.ru/viewpage.php?page_id=97" TargetMode="External"/><Relationship Id="rId23" Type="http://schemas.openxmlformats.org/officeDocument/2006/relationships/image" Target="../media/image31.jpeg"/><Relationship Id="rId28" Type="http://schemas.openxmlformats.org/officeDocument/2006/relationships/image" Target="../media/image36.jpeg"/><Relationship Id="rId10" Type="http://schemas.openxmlformats.org/officeDocument/2006/relationships/hyperlink" Target="http://relax-live.ru/viewpage.php?page_id=93" TargetMode="External"/><Relationship Id="rId19" Type="http://schemas.openxmlformats.org/officeDocument/2006/relationships/hyperlink" Target="http://relax-live.ru/viewpage.php?page_id=101" TargetMode="External"/><Relationship Id="rId31" Type="http://schemas.openxmlformats.org/officeDocument/2006/relationships/image" Target="../media/image39.jpeg"/><Relationship Id="rId4" Type="http://schemas.openxmlformats.org/officeDocument/2006/relationships/hyperlink" Target="http://relax-live.ru/viewpage.php?page_id=87" TargetMode="External"/><Relationship Id="rId9" Type="http://schemas.openxmlformats.org/officeDocument/2006/relationships/hyperlink" Target="http://relax-live.ru/viewpage.php?page_id=92" TargetMode="External"/><Relationship Id="rId14" Type="http://schemas.openxmlformats.org/officeDocument/2006/relationships/hyperlink" Target="http://relax-live.ru/viewpage.php?page_id=96" TargetMode="External"/><Relationship Id="rId22" Type="http://schemas.openxmlformats.org/officeDocument/2006/relationships/image" Target="../media/image30.jpeg"/><Relationship Id="rId27" Type="http://schemas.openxmlformats.org/officeDocument/2006/relationships/image" Target="../media/image35.jpeg"/><Relationship Id="rId30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relax-live.ru/viewpage.php?page_id=15" TargetMode="External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hyperlink" Target="http://relax-live.ru/viewpage.php?page_id=12" TargetMode="External"/><Relationship Id="rId7" Type="http://schemas.openxmlformats.org/officeDocument/2006/relationships/hyperlink" Target="http://relax-live.ru/viewpage.php?page_id=166" TargetMode="External"/><Relationship Id="rId12" Type="http://schemas.openxmlformats.org/officeDocument/2006/relationships/hyperlink" Target="http://relax-live.ru/viewpage.php?page_id=19" TargetMode="External"/><Relationship Id="rId17" Type="http://schemas.openxmlformats.org/officeDocument/2006/relationships/image" Target="../media/image44.jpeg"/><Relationship Id="rId2" Type="http://schemas.openxmlformats.org/officeDocument/2006/relationships/hyperlink" Target="http://relax-live.ru/viewpage.php?page_id=11" TargetMode="Externa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lax-live.ru/viewpage.php?page_id=14" TargetMode="External"/><Relationship Id="rId11" Type="http://schemas.openxmlformats.org/officeDocument/2006/relationships/hyperlink" Target="http://relax-live.ru/viewpage.php?page_id=18" TargetMode="External"/><Relationship Id="rId5" Type="http://schemas.openxmlformats.org/officeDocument/2006/relationships/hyperlink" Target="http://relax-live.ru/viewpage.php?page_id=180" TargetMode="External"/><Relationship Id="rId15" Type="http://schemas.openxmlformats.org/officeDocument/2006/relationships/image" Target="../media/image42.jpeg"/><Relationship Id="rId10" Type="http://schemas.openxmlformats.org/officeDocument/2006/relationships/hyperlink" Target="http://relax-live.ru/viewpage.php?page_id=17" TargetMode="External"/><Relationship Id="rId19" Type="http://schemas.openxmlformats.org/officeDocument/2006/relationships/image" Target="../media/image46.jpeg"/><Relationship Id="rId4" Type="http://schemas.openxmlformats.org/officeDocument/2006/relationships/hyperlink" Target="http://relax-live.ru/viewpage.php?page_id=13" TargetMode="External"/><Relationship Id="rId9" Type="http://schemas.openxmlformats.org/officeDocument/2006/relationships/hyperlink" Target="http://relax-live.ru/viewpage.php?page_id=16" TargetMode="External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relax-live.ru/viewpage.php?page_id=29" TargetMode="External"/><Relationship Id="rId13" Type="http://schemas.openxmlformats.org/officeDocument/2006/relationships/hyperlink" Target="http://relax-live.ru/viewpage.php?page_id=163" TargetMode="External"/><Relationship Id="rId18" Type="http://schemas.openxmlformats.org/officeDocument/2006/relationships/image" Target="../media/image49.jpeg"/><Relationship Id="rId3" Type="http://schemas.openxmlformats.org/officeDocument/2006/relationships/hyperlink" Target="http://relax-live.ru/viewpage.php?page_id=21" TargetMode="External"/><Relationship Id="rId21" Type="http://schemas.openxmlformats.org/officeDocument/2006/relationships/image" Target="../media/image52.jpeg"/><Relationship Id="rId7" Type="http://schemas.openxmlformats.org/officeDocument/2006/relationships/hyperlink" Target="http://relax-live.ru/viewpage.php?page_id=160" TargetMode="External"/><Relationship Id="rId12" Type="http://schemas.openxmlformats.org/officeDocument/2006/relationships/hyperlink" Target="http://relax-live.ru/viewpage.php?page_id=35" TargetMode="External"/><Relationship Id="rId17" Type="http://schemas.openxmlformats.org/officeDocument/2006/relationships/image" Target="../media/image48.jpeg"/><Relationship Id="rId2" Type="http://schemas.openxmlformats.org/officeDocument/2006/relationships/hyperlink" Target="http://relax-live.ru/viewpage.php?page_id=7" TargetMode="External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lax-live.ru/viewpage.php?page_id=183" TargetMode="External"/><Relationship Id="rId11" Type="http://schemas.openxmlformats.org/officeDocument/2006/relationships/hyperlink" Target="http://relax-live.ru/viewpage.php?page_id=33" TargetMode="External"/><Relationship Id="rId5" Type="http://schemas.openxmlformats.org/officeDocument/2006/relationships/hyperlink" Target="http://relax-live.ru/viewpage.php?page_id=24" TargetMode="External"/><Relationship Id="rId15" Type="http://schemas.openxmlformats.org/officeDocument/2006/relationships/hyperlink" Target="http://relax-live.ru/viewpage.php?page_id=38" TargetMode="External"/><Relationship Id="rId10" Type="http://schemas.openxmlformats.org/officeDocument/2006/relationships/hyperlink" Target="http://relax-live.ru/viewpage.php?page_id=169" TargetMode="External"/><Relationship Id="rId19" Type="http://schemas.openxmlformats.org/officeDocument/2006/relationships/image" Target="../media/image50.jpeg"/><Relationship Id="rId4" Type="http://schemas.openxmlformats.org/officeDocument/2006/relationships/hyperlink" Target="http://relax-live.ru/viewpage.php?page_id=23" TargetMode="External"/><Relationship Id="rId9" Type="http://schemas.openxmlformats.org/officeDocument/2006/relationships/hyperlink" Target="http://relax-live.ru/viewpage.php?page_id=30" TargetMode="External"/><Relationship Id="rId14" Type="http://schemas.openxmlformats.org/officeDocument/2006/relationships/hyperlink" Target="http://relax-live.ru/viewpage.php?page_id=3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relax-live.ru/viewpage.php?page_id=47" TargetMode="External"/><Relationship Id="rId13" Type="http://schemas.openxmlformats.org/officeDocument/2006/relationships/hyperlink" Target="http://relax-live.ru/viewpage.php?page_id=54" TargetMode="External"/><Relationship Id="rId18" Type="http://schemas.openxmlformats.org/officeDocument/2006/relationships/hyperlink" Target="http://relax-live.ru/viewpage.php?page_id=60" TargetMode="External"/><Relationship Id="rId3" Type="http://schemas.openxmlformats.org/officeDocument/2006/relationships/hyperlink" Target="http://relax-live.ru/viewpage.php?page_id=174" TargetMode="External"/><Relationship Id="rId21" Type="http://schemas.openxmlformats.org/officeDocument/2006/relationships/image" Target="../media/image54.jpeg"/><Relationship Id="rId7" Type="http://schemas.openxmlformats.org/officeDocument/2006/relationships/hyperlink" Target="http://relax-live.ru/viewpage.php?page_id=165" TargetMode="External"/><Relationship Id="rId12" Type="http://schemas.openxmlformats.org/officeDocument/2006/relationships/hyperlink" Target="http://relax-live.ru/viewpage.php?page_id=56" TargetMode="External"/><Relationship Id="rId17" Type="http://schemas.openxmlformats.org/officeDocument/2006/relationships/hyperlink" Target="http://relax-live.ru/viewpage.php?page_id=59" TargetMode="External"/><Relationship Id="rId25" Type="http://schemas.openxmlformats.org/officeDocument/2006/relationships/image" Target="../media/image58.jpeg"/><Relationship Id="rId2" Type="http://schemas.openxmlformats.org/officeDocument/2006/relationships/hyperlink" Target="http://relax-live.ru/viewpage.php?page_id=40" TargetMode="External"/><Relationship Id="rId16" Type="http://schemas.openxmlformats.org/officeDocument/2006/relationships/hyperlink" Target="http://relax-live.ru/viewpage.php?page_id=57" TargetMode="External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lax-live.ru/viewpage.php?page_id=42" TargetMode="External"/><Relationship Id="rId11" Type="http://schemas.openxmlformats.org/officeDocument/2006/relationships/hyperlink" Target="http://relax-live.ru/viewpage.php?page_id=178" TargetMode="External"/><Relationship Id="rId24" Type="http://schemas.openxmlformats.org/officeDocument/2006/relationships/image" Target="../media/image57.jpeg"/><Relationship Id="rId5" Type="http://schemas.openxmlformats.org/officeDocument/2006/relationships/hyperlink" Target="http://relax-live.ru/viewpage.php?page_id=41" TargetMode="External"/><Relationship Id="rId15" Type="http://schemas.openxmlformats.org/officeDocument/2006/relationships/hyperlink" Target="http://relax-live.ru/viewpage.php?page_id=168" TargetMode="External"/><Relationship Id="rId23" Type="http://schemas.openxmlformats.org/officeDocument/2006/relationships/image" Target="../media/image56.jpeg"/><Relationship Id="rId10" Type="http://schemas.openxmlformats.org/officeDocument/2006/relationships/hyperlink" Target="http://relax-live.ru/viewpage.php?page_id=179" TargetMode="External"/><Relationship Id="rId19" Type="http://schemas.openxmlformats.org/officeDocument/2006/relationships/hyperlink" Target="http://relax-live.ru/viewpage.php?page_id=61" TargetMode="External"/><Relationship Id="rId4" Type="http://schemas.openxmlformats.org/officeDocument/2006/relationships/hyperlink" Target="http://relax-live.ru/viewpage.php?page_id=164" TargetMode="External"/><Relationship Id="rId9" Type="http://schemas.openxmlformats.org/officeDocument/2006/relationships/hyperlink" Target="http://relax-live.ru/viewpage.php?page_id=50" TargetMode="External"/><Relationship Id="rId14" Type="http://schemas.openxmlformats.org/officeDocument/2006/relationships/hyperlink" Target="http://relax-live.ru/viewpage.php?page_id=167" TargetMode="External"/><Relationship Id="rId22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relax-live.ru/viewpage.php?page_id=126" TargetMode="External"/><Relationship Id="rId13" Type="http://schemas.openxmlformats.org/officeDocument/2006/relationships/hyperlink" Target="http://relax-live.ru/viewpage.php?page_id=108" TargetMode="External"/><Relationship Id="rId18" Type="http://schemas.openxmlformats.org/officeDocument/2006/relationships/hyperlink" Target="http://relax-live.ru/viewpage.php?page_id=113" TargetMode="External"/><Relationship Id="rId26" Type="http://schemas.openxmlformats.org/officeDocument/2006/relationships/image" Target="../media/image63.jpeg"/><Relationship Id="rId3" Type="http://schemas.openxmlformats.org/officeDocument/2006/relationships/hyperlink" Target="http://relax-live.ru/viewpage.php?page_id=114" TargetMode="External"/><Relationship Id="rId21" Type="http://schemas.openxmlformats.org/officeDocument/2006/relationships/hyperlink" Target="http://relax-live.ru/viewpage.php?page_id=127" TargetMode="External"/><Relationship Id="rId7" Type="http://schemas.openxmlformats.org/officeDocument/2006/relationships/hyperlink" Target="http://relax-live.ru/viewpage.php?page_id=124" TargetMode="External"/><Relationship Id="rId12" Type="http://schemas.openxmlformats.org/officeDocument/2006/relationships/hyperlink" Target="http://relax-live.ru/viewpage.php?page_id=117" TargetMode="External"/><Relationship Id="rId17" Type="http://schemas.openxmlformats.org/officeDocument/2006/relationships/hyperlink" Target="http://relax-live.ru/viewpage.php?page_id=110" TargetMode="External"/><Relationship Id="rId25" Type="http://schemas.openxmlformats.org/officeDocument/2006/relationships/image" Target="../media/image62.jpeg"/><Relationship Id="rId2" Type="http://schemas.openxmlformats.org/officeDocument/2006/relationships/hyperlink" Target="http://relax-live.ru/viewpage.php?page_id=118" TargetMode="External"/><Relationship Id="rId16" Type="http://schemas.openxmlformats.org/officeDocument/2006/relationships/hyperlink" Target="http://relax-live.ru/viewpage.php?page_id=115" TargetMode="External"/><Relationship Id="rId20" Type="http://schemas.openxmlformats.org/officeDocument/2006/relationships/hyperlink" Target="http://relax-live.ru/viewpage.php?page_id=119" TargetMode="External"/><Relationship Id="rId29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lax-live.ru/viewpage.php?page_id=120" TargetMode="External"/><Relationship Id="rId11" Type="http://schemas.openxmlformats.org/officeDocument/2006/relationships/hyperlink" Target="http://relax-live.ru/viewpage.php?page_id=107" TargetMode="External"/><Relationship Id="rId24" Type="http://schemas.openxmlformats.org/officeDocument/2006/relationships/image" Target="../media/image61.jpeg"/><Relationship Id="rId5" Type="http://schemas.openxmlformats.org/officeDocument/2006/relationships/hyperlink" Target="http://relax-live.ru/viewpage.php?page_id=116" TargetMode="External"/><Relationship Id="rId15" Type="http://schemas.openxmlformats.org/officeDocument/2006/relationships/hyperlink" Target="http://relax-live.ru/viewpage.php?page_id=122" TargetMode="External"/><Relationship Id="rId23" Type="http://schemas.openxmlformats.org/officeDocument/2006/relationships/image" Target="../media/image60.jpeg"/><Relationship Id="rId28" Type="http://schemas.openxmlformats.org/officeDocument/2006/relationships/image" Target="../media/image65.jpeg"/><Relationship Id="rId10" Type="http://schemas.openxmlformats.org/officeDocument/2006/relationships/hyperlink" Target="http://relax-live.ru/viewpage.php?page_id=109" TargetMode="External"/><Relationship Id="rId19" Type="http://schemas.openxmlformats.org/officeDocument/2006/relationships/hyperlink" Target="http://relax-live.ru/viewpage.php?page_id=112" TargetMode="External"/><Relationship Id="rId4" Type="http://schemas.openxmlformats.org/officeDocument/2006/relationships/hyperlink" Target="http://relax-live.ru/viewpage.php?page_id=125" TargetMode="External"/><Relationship Id="rId9" Type="http://schemas.openxmlformats.org/officeDocument/2006/relationships/hyperlink" Target="http://relax-live.ru/viewpage.php?page_id=123" TargetMode="External"/><Relationship Id="rId14" Type="http://schemas.openxmlformats.org/officeDocument/2006/relationships/hyperlink" Target="http://relax-live.ru/viewpage.php?page_id=111" TargetMode="External"/><Relationship Id="rId22" Type="http://schemas.openxmlformats.org/officeDocument/2006/relationships/image" Target="../media/image59.jpeg"/><Relationship Id="rId27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relax-live.ru/viewpage.php?page_id=151" TargetMode="External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hyperlink" Target="http://relax-live.ru/viewpage.php?page_id=177" TargetMode="External"/><Relationship Id="rId21" Type="http://schemas.openxmlformats.org/officeDocument/2006/relationships/image" Target="../media/image75.jpeg"/><Relationship Id="rId7" Type="http://schemas.openxmlformats.org/officeDocument/2006/relationships/hyperlink" Target="http://relax-live.ru/viewpage.php?page_id=153" TargetMode="External"/><Relationship Id="rId12" Type="http://schemas.openxmlformats.org/officeDocument/2006/relationships/hyperlink" Target="http://relax-live.ru/viewpage.php?page_id=145" TargetMode="External"/><Relationship Id="rId17" Type="http://schemas.openxmlformats.org/officeDocument/2006/relationships/image" Target="../media/image71.jpeg"/><Relationship Id="rId2" Type="http://schemas.openxmlformats.org/officeDocument/2006/relationships/hyperlink" Target="http://relax-live.ru/viewpage.php?page_id=182" TargetMode="External"/><Relationship Id="rId16" Type="http://schemas.openxmlformats.org/officeDocument/2006/relationships/image" Target="../media/image70.jpe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lax-live.ru/viewpage.php?page_id=150" TargetMode="External"/><Relationship Id="rId11" Type="http://schemas.openxmlformats.org/officeDocument/2006/relationships/hyperlink" Target="http://relax-live.ru/viewpage.php?page_id=148" TargetMode="External"/><Relationship Id="rId5" Type="http://schemas.openxmlformats.org/officeDocument/2006/relationships/hyperlink" Target="http://relax-live.ru/viewpage.php?page_id=147" TargetMode="External"/><Relationship Id="rId15" Type="http://schemas.openxmlformats.org/officeDocument/2006/relationships/image" Target="../media/image69.jpeg"/><Relationship Id="rId23" Type="http://schemas.openxmlformats.org/officeDocument/2006/relationships/hyperlink" Target="http://relax-live.ru/viewpage.php?page_id=149" TargetMode="External"/><Relationship Id="rId10" Type="http://schemas.openxmlformats.org/officeDocument/2006/relationships/hyperlink" Target="http://relax-live.ru/viewpage.php?page_id=146" TargetMode="External"/><Relationship Id="rId19" Type="http://schemas.openxmlformats.org/officeDocument/2006/relationships/image" Target="../media/image73.jpeg"/><Relationship Id="rId4" Type="http://schemas.openxmlformats.org/officeDocument/2006/relationships/hyperlink" Target="http://relax-live.ru/viewpage.php?page_id=144" TargetMode="External"/><Relationship Id="rId9" Type="http://schemas.openxmlformats.org/officeDocument/2006/relationships/hyperlink" Target="http://relax-live.ru/viewpage.php?page_id=152" TargetMode="External"/><Relationship Id="rId14" Type="http://schemas.openxmlformats.org/officeDocument/2006/relationships/image" Target="../media/image68.jpeg"/><Relationship Id="rId22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relax-live.ru/viewpage.php?page_id=2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hyperlink" Target="http://www.relax-live.ru/articles.php?article_id=7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lik-kuzbassa.narod.ru/kemerovskaya-oblast-1.ht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hor-np.kemv.ru/page36.html" TargetMode="External"/><Relationship Id="rId3" Type="http://schemas.openxmlformats.org/officeDocument/2006/relationships/image" Target="../media/image91.jpeg"/><Relationship Id="rId7" Type="http://schemas.openxmlformats.org/officeDocument/2006/relationships/hyperlink" Target="http://www.shor-np.kemv.ru/page31.html" TargetMode="External"/><Relationship Id="rId12" Type="http://schemas.openxmlformats.org/officeDocument/2006/relationships/hyperlink" Target="http://www.shor-np.kemv.ru/page34.html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hor-np.kemv.ru/page35.html" TargetMode="External"/><Relationship Id="rId11" Type="http://schemas.openxmlformats.org/officeDocument/2006/relationships/hyperlink" Target="http://www.shor-np.kemv.ru/page33.html" TargetMode="External"/><Relationship Id="rId5" Type="http://schemas.openxmlformats.org/officeDocument/2006/relationships/hyperlink" Target="http://www.shor-np.kemv.ru/page37.html" TargetMode="External"/><Relationship Id="rId10" Type="http://schemas.openxmlformats.org/officeDocument/2006/relationships/hyperlink" Target="http://www.shor-np.kemv.ru/page32.html" TargetMode="External"/><Relationship Id="rId4" Type="http://schemas.openxmlformats.org/officeDocument/2006/relationships/image" Target="../media/image92.jpeg"/><Relationship Id="rId9" Type="http://schemas.openxmlformats.org/officeDocument/2006/relationships/hyperlink" Target="http://www.shor-np.kemv.ru/page56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hyperlink" Target="http://relax-live.ru/viewpage.php?page_id=68" TargetMode="External"/><Relationship Id="rId7" Type="http://schemas.openxmlformats.org/officeDocument/2006/relationships/image" Target="../media/image105.jpeg"/><Relationship Id="rId2" Type="http://schemas.openxmlformats.org/officeDocument/2006/relationships/hyperlink" Target="http://relax-live.ru/viewpage.php?page_id=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gif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shorskynp.ru/" TargetMode="External"/><Relationship Id="rId3" Type="http://schemas.openxmlformats.org/officeDocument/2006/relationships/hyperlink" Target="http://krai.myschool44.edu.ru/istoriya" TargetMode="External"/><Relationship Id="rId7" Type="http://schemas.openxmlformats.org/officeDocument/2006/relationships/hyperlink" Target="https://tomskayapisanitsa.ru/" TargetMode="External"/><Relationship Id="rId2" Type="http://schemas.openxmlformats.org/officeDocument/2006/relationships/hyperlink" Target="http://stepnoischool.edusite.ru/p48aa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sit-kuzbass.ru/ru/chto-posetit/dostoprimechatelnosti/pamyatniki-prirody/99-zapovednik-kuznetskij-alatau.html" TargetMode="External"/><Relationship Id="rId5" Type="http://schemas.openxmlformats.org/officeDocument/2006/relationships/hyperlink" Target="http://www.sheregesh.su/gornaya-shoriya-sheregesh" TargetMode="External"/><Relationship Id="rId10" Type="http://schemas.openxmlformats.org/officeDocument/2006/relationships/hyperlink" Target="http://www.lik-kuzbassa.narod.ru/stihi-o-kuzbasse.htm" TargetMode="External"/><Relationship Id="rId4" Type="http://schemas.openxmlformats.org/officeDocument/2006/relationships/hyperlink" Target="http://ecokem.ru/vodnye-resursy/" TargetMode="External"/><Relationship Id="rId9" Type="http://schemas.openxmlformats.org/officeDocument/2006/relationships/hyperlink" Target="https://gekoms.org/2012/10/13/note-12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lik-kuzbassa.narod.ru/Krupnye-goroda-Kuzbassa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0%BF%D1%80%D0%B8%D1%80%D0%BE%D0%B4%D0%B0%20%D0%BA%D0%B5%D0%BC%D0%B5%D1%80%D0%BE%D0%B2%D1%81%D0%BA%D0%BE%D0%B9%20%D0%BE%D0%B1%D0%BB%D0%B0%D1%81%D1%82%D0%B8&amp;noreask=1&amp;img_url=http://img.board.tut.ua/100/a/ar/arg/argentina01_7568999.jpg&amp;pos=19&amp;rpt=simage&amp;lr=64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://lik-kuzbassa.narod.ru/Ekologiya-kuzbassa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lax-live.ru/viewpage.php?page_id=187" TargetMode="External"/><Relationship Id="rId13" Type="http://schemas.openxmlformats.org/officeDocument/2006/relationships/image" Target="../media/image11.jpeg"/><Relationship Id="rId3" Type="http://schemas.openxmlformats.org/officeDocument/2006/relationships/hyperlink" Target="http://relax-live.ru/viewpage.php?page_id=65" TargetMode="External"/><Relationship Id="rId7" Type="http://schemas.openxmlformats.org/officeDocument/2006/relationships/hyperlink" Target="http://www.relax-live.ru/viewpage.php?page_id=186" TargetMode="External"/><Relationship Id="rId12" Type="http://schemas.openxmlformats.org/officeDocument/2006/relationships/hyperlink" Target="http://relax-live.ru/viewpage.php?page_id=157" TargetMode="External"/><Relationship Id="rId2" Type="http://schemas.openxmlformats.org/officeDocument/2006/relationships/hyperlink" Target="http://relax-live.ru/viewpage.php?page_id=64" TargetMode="Externa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lax-live.ru/viewpage.php?page_id=189" TargetMode="External"/><Relationship Id="rId11" Type="http://schemas.openxmlformats.org/officeDocument/2006/relationships/hyperlink" Target="http://relax-live.ru/viewpage.php?page_id=66" TargetMode="External"/><Relationship Id="rId5" Type="http://schemas.openxmlformats.org/officeDocument/2006/relationships/hyperlink" Target="http://relax-live.ru/viewpage.php?page_id=75" TargetMode="External"/><Relationship Id="rId15" Type="http://schemas.openxmlformats.org/officeDocument/2006/relationships/image" Target="../media/image13.jpeg"/><Relationship Id="rId10" Type="http://schemas.openxmlformats.org/officeDocument/2006/relationships/hyperlink" Target="http://relax-live.ru/viewpage.php?page_id=67" TargetMode="External"/><Relationship Id="rId4" Type="http://schemas.openxmlformats.org/officeDocument/2006/relationships/hyperlink" Target="http://relax-live.ru/viewpage.php?page_id=68" TargetMode="External"/><Relationship Id="rId9" Type="http://schemas.openxmlformats.org/officeDocument/2006/relationships/hyperlink" Target="http://relax-live.ru/viewpage.php?page_id=63" TargetMode="Externa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relax-live.ru/viewpage.php?page_id=78" TargetMode="External"/><Relationship Id="rId3" Type="http://schemas.openxmlformats.org/officeDocument/2006/relationships/hyperlink" Target="http://relax-live.ru/viewpage.php?page_id=73" TargetMode="External"/><Relationship Id="rId7" Type="http://schemas.openxmlformats.org/officeDocument/2006/relationships/image" Target="../media/image17.jpeg"/><Relationship Id="rId2" Type="http://schemas.openxmlformats.org/officeDocument/2006/relationships/hyperlink" Target="http://relax-live.ru/viewpage.php?page_id=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hyperlink" Target="http://relax-live.ru/viewpage.php?page_id=74" TargetMode="Externa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relax-live.ru/viewpage.php?page_id=81" TargetMode="External"/><Relationship Id="rId13" Type="http://schemas.openxmlformats.org/officeDocument/2006/relationships/image" Target="../media/image21.gif"/><Relationship Id="rId18" Type="http://schemas.openxmlformats.org/officeDocument/2006/relationships/image" Target="../media/image26.jpeg"/><Relationship Id="rId3" Type="http://schemas.openxmlformats.org/officeDocument/2006/relationships/hyperlink" Target="http://relax-live.ru/viewpage.php?page_id=77" TargetMode="External"/><Relationship Id="rId7" Type="http://schemas.openxmlformats.org/officeDocument/2006/relationships/hyperlink" Target="http://relax-live.ru/viewpage.php?page_id=103" TargetMode="External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hyperlink" Target="http://relax-live.ru/viewpage.php?page_id=76" TargetMode="Externa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lax-live.ru/viewpage.php?page_id=80" TargetMode="External"/><Relationship Id="rId11" Type="http://schemas.openxmlformats.org/officeDocument/2006/relationships/hyperlink" Target="http://relax-live.ru/viewpage.php?page_id=85" TargetMode="External"/><Relationship Id="rId5" Type="http://schemas.openxmlformats.org/officeDocument/2006/relationships/hyperlink" Target="http://relax-live.ru/viewpage.php?page_id=79" TargetMode="External"/><Relationship Id="rId15" Type="http://schemas.openxmlformats.org/officeDocument/2006/relationships/image" Target="../media/image23.jpeg"/><Relationship Id="rId10" Type="http://schemas.openxmlformats.org/officeDocument/2006/relationships/hyperlink" Target="http://relax-live.ru/viewpage.php?page_id=83" TargetMode="External"/><Relationship Id="rId19" Type="http://schemas.openxmlformats.org/officeDocument/2006/relationships/image" Target="../media/image27.jpeg"/><Relationship Id="rId4" Type="http://schemas.openxmlformats.org/officeDocument/2006/relationships/hyperlink" Target="http://relax-live.ru/viewpage.php?page_id=102" TargetMode="External"/><Relationship Id="rId9" Type="http://schemas.openxmlformats.org/officeDocument/2006/relationships/hyperlink" Target="http://relax-live.ru/viewpage.php?page_id=82" TargetMode="External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7720" y="1857364"/>
            <a:ext cx="4000560" cy="1000132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rgbClr val="FF0000"/>
                </a:solidFill>
              </a:rPr>
              <a:t>КУЗБАСС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57818" y="2786058"/>
            <a:ext cx="3429024" cy="3000396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Автор :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Милованова</a:t>
            </a:r>
            <a:endParaRPr lang="ru-RU" dirty="0" smtClean="0">
              <a:solidFill>
                <a:srgbClr val="002060"/>
              </a:solidFill>
              <a:latin typeface="Calibri" panose="020F0502020204030204" pitchFamily="34" charset="0"/>
              <a:cs typeface="Aharoni" pitchFamily="2" charset="-79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 Анна Валерьевна,</a:t>
            </a:r>
          </a:p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«МБДОУ Детский  сад №3 «Колосок»,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воспитатель </a:t>
            </a:r>
          </a:p>
          <a:p>
            <a:endParaRPr lang="ru-RU" dirty="0" smtClean="0">
              <a:solidFill>
                <a:srgbClr val="002060"/>
              </a:solidFill>
              <a:latin typeface="Calibri" panose="020F0502020204030204" pitchFamily="34" charset="0"/>
              <a:cs typeface="Aharoni" pitchFamily="2" charset="-79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Номинация: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 «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Лучшее учебно-методическое пособие» </a:t>
            </a:r>
            <a:endParaRPr lang="ru-RU" dirty="0" smtClean="0">
              <a:solidFill>
                <a:srgbClr val="002060"/>
              </a:solidFill>
              <a:latin typeface="Calibri" panose="020F0502020204030204" pitchFamily="34" charset="0"/>
              <a:cs typeface="Aharoni" pitchFamily="2" charset="-79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Название работы: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«Люби и знай свой край»</a:t>
            </a:r>
          </a:p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Aharoni" pitchFamily="2" charset="-79"/>
              </a:rPr>
              <a:t>Рассчитана на возраст 6+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  </a:t>
            </a:r>
          </a:p>
          <a:p>
            <a:endParaRPr lang="ru-RU" dirty="0"/>
          </a:p>
        </p:txBody>
      </p:sp>
      <p:pic>
        <p:nvPicPr>
          <p:cNvPr id="4" name="Рисунок 3" descr="http://lik-kuzbassa.narod.ru/Kraevedenie.files/map-kem.gif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57166"/>
            <a:ext cx="407196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300-let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2858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72166" y="214290"/>
            <a:ext cx="3071834" cy="6357982"/>
          </a:xfrm>
        </p:spPr>
        <p:txBody>
          <a:bodyPr>
            <a:noAutofit/>
          </a:bodyPr>
          <a:lstStyle/>
          <a:p>
            <a:r>
              <a:rPr lang="ru-RU" sz="2000" dirty="0" smtClean="0">
                <a:hlinkClick r:id="rId2" action="ppaction://hlinkfile"/>
              </a:rPr>
              <a:t>Ленок</a:t>
            </a:r>
            <a:endParaRPr lang="ru-RU" sz="2000" dirty="0" smtClean="0"/>
          </a:p>
          <a:p>
            <a:r>
              <a:rPr lang="ru-RU" sz="2000" dirty="0" smtClean="0">
                <a:hlinkClick r:id="rId3" action="ppaction://hlinkfile"/>
              </a:rPr>
              <a:t>Лещ</a:t>
            </a:r>
            <a:endParaRPr lang="ru-RU" sz="2000" dirty="0" smtClean="0"/>
          </a:p>
          <a:p>
            <a:r>
              <a:rPr lang="ru-RU" sz="2000" dirty="0" smtClean="0">
                <a:hlinkClick r:id="rId4" action="ppaction://hlinkfile"/>
              </a:rPr>
              <a:t>Линь</a:t>
            </a:r>
            <a:endParaRPr lang="ru-RU" sz="2000" dirty="0" smtClean="0"/>
          </a:p>
          <a:p>
            <a:r>
              <a:rPr lang="ru-RU" sz="2000" dirty="0" smtClean="0">
                <a:hlinkClick r:id="rId5" action="ppaction://hlinkfile"/>
              </a:rPr>
              <a:t>Муксун</a:t>
            </a:r>
            <a:endParaRPr lang="ru-RU" sz="2000" dirty="0" smtClean="0"/>
          </a:p>
          <a:p>
            <a:r>
              <a:rPr lang="ru-RU" sz="2000" dirty="0" smtClean="0">
                <a:hlinkClick r:id="rId6" action="ppaction://hlinkfile"/>
              </a:rPr>
              <a:t>Нельма</a:t>
            </a:r>
            <a:endParaRPr lang="ru-RU" sz="2000" dirty="0" smtClean="0"/>
          </a:p>
          <a:p>
            <a:r>
              <a:rPr lang="ru-RU" sz="2000" dirty="0" smtClean="0">
                <a:hlinkClick r:id="rId7" action="ppaction://hlinkfile"/>
              </a:rPr>
              <a:t>Налим</a:t>
            </a:r>
            <a:endParaRPr lang="ru-RU" sz="2000" dirty="0" smtClean="0"/>
          </a:p>
          <a:p>
            <a:r>
              <a:rPr lang="ru-RU" sz="2000" dirty="0" smtClean="0">
                <a:hlinkClick r:id="rId8" action="ppaction://hlinkfile"/>
              </a:rPr>
              <a:t>Окунь</a:t>
            </a:r>
            <a:endParaRPr lang="ru-RU" sz="2000" dirty="0" smtClean="0"/>
          </a:p>
          <a:p>
            <a:r>
              <a:rPr lang="ru-RU" sz="2000" dirty="0" smtClean="0">
                <a:hlinkClick r:id="rId9" action="ppaction://hlinkfile"/>
              </a:rPr>
              <a:t>Осетр сибирский</a:t>
            </a:r>
            <a:endParaRPr lang="ru-RU" sz="2000" dirty="0" smtClean="0"/>
          </a:p>
          <a:p>
            <a:r>
              <a:rPr lang="ru-RU" sz="2000" dirty="0" smtClean="0">
                <a:hlinkClick r:id="rId10" action="ppaction://hlinkfile"/>
              </a:rPr>
              <a:t>Пелядь</a:t>
            </a:r>
            <a:endParaRPr lang="ru-RU" sz="2000" dirty="0" smtClean="0"/>
          </a:p>
          <a:p>
            <a:r>
              <a:rPr lang="ru-RU" sz="2000" dirty="0" smtClean="0">
                <a:hlinkClick r:id="rId11" action="ppaction://hlinkfile"/>
              </a:rPr>
              <a:t>Плотва</a:t>
            </a:r>
            <a:endParaRPr lang="ru-RU" sz="2000" dirty="0" smtClean="0"/>
          </a:p>
          <a:p>
            <a:r>
              <a:rPr lang="ru-RU" sz="2000" dirty="0" smtClean="0">
                <a:hlinkClick r:id="rId12" action="ppaction://hlinkfile"/>
              </a:rPr>
              <a:t>Сом канальный</a:t>
            </a:r>
            <a:endParaRPr lang="ru-RU" sz="2000" dirty="0" smtClean="0"/>
          </a:p>
          <a:p>
            <a:r>
              <a:rPr lang="ru-RU" sz="2000" dirty="0" smtClean="0">
                <a:hlinkClick r:id="rId13" action="ppaction://hlinkfile"/>
              </a:rPr>
              <a:t>Стерлядь сибирская</a:t>
            </a:r>
            <a:endParaRPr lang="ru-RU" sz="2000" dirty="0" smtClean="0"/>
          </a:p>
          <a:p>
            <a:r>
              <a:rPr lang="ru-RU" sz="2000" dirty="0" smtClean="0">
                <a:hlinkClick r:id="rId14" action="ppaction://hlinkfile"/>
              </a:rPr>
              <a:t>Судак</a:t>
            </a:r>
            <a:endParaRPr lang="ru-RU" sz="2000" dirty="0" smtClean="0"/>
          </a:p>
          <a:p>
            <a:r>
              <a:rPr lang="ru-RU" sz="2000" dirty="0" smtClean="0">
                <a:hlinkClick r:id="rId15" action="ppaction://hlinkfile"/>
              </a:rPr>
              <a:t>Таймень</a:t>
            </a:r>
            <a:endParaRPr lang="ru-RU" sz="2000" dirty="0" smtClean="0"/>
          </a:p>
          <a:p>
            <a:r>
              <a:rPr lang="ru-RU" sz="2000" dirty="0" smtClean="0">
                <a:hlinkClick r:id="rId16" action="ppaction://hlinkfile"/>
              </a:rPr>
              <a:t>Толстолобик</a:t>
            </a:r>
            <a:endParaRPr lang="ru-RU" sz="2000" dirty="0" smtClean="0"/>
          </a:p>
          <a:p>
            <a:r>
              <a:rPr lang="ru-RU" sz="2000" dirty="0" smtClean="0">
                <a:hlinkClick r:id="rId17" action="ppaction://hlinkfile"/>
              </a:rPr>
              <a:t>Хариус сибирский</a:t>
            </a:r>
            <a:endParaRPr lang="ru-RU" sz="2000" dirty="0" smtClean="0"/>
          </a:p>
          <a:p>
            <a:r>
              <a:rPr lang="ru-RU" sz="2000" dirty="0" smtClean="0">
                <a:hlinkClick r:id="rId18" action="ppaction://hlinkfile"/>
              </a:rPr>
              <a:t>Щука</a:t>
            </a:r>
            <a:endParaRPr lang="ru-RU" sz="2000" dirty="0" smtClean="0"/>
          </a:p>
          <a:p>
            <a:r>
              <a:rPr lang="ru-RU" sz="2000" dirty="0" smtClean="0">
                <a:hlinkClick r:id="rId19" action="ppaction://hlinkfile"/>
              </a:rPr>
              <a:t>Язь</a:t>
            </a:r>
            <a:endParaRPr lang="ru-RU" sz="2000" dirty="0" smtClean="0"/>
          </a:p>
          <a:p>
            <a:pPr>
              <a:buNone/>
            </a:pP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http://fish-book.ru/images/122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214290"/>
            <a:ext cx="2031183" cy="73064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92867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 action="ppaction://hlinkfile"/>
              </a:rPr>
              <a:t>Ленок</a:t>
            </a:r>
            <a:endParaRPr lang="ru-RU" dirty="0" smtClean="0"/>
          </a:p>
        </p:txBody>
      </p:sp>
      <p:pic>
        <p:nvPicPr>
          <p:cNvPr id="1028" name="Picture 4" descr="http://sovety-rybakam.3dn.ru/opisani_ryb/Lesh/008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214290"/>
            <a:ext cx="1333476" cy="80008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43240" y="928670"/>
            <a:ext cx="614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 action="ppaction://hlinkfile"/>
              </a:rPr>
              <a:t>Лещ</a:t>
            </a:r>
            <a:endParaRPr lang="ru-RU" dirty="0" smtClean="0"/>
          </a:p>
        </p:txBody>
      </p:sp>
      <p:pic>
        <p:nvPicPr>
          <p:cNvPr id="1030" name="Picture 6" descr="http://www.yaplakal.com/uploads/post-3-13165289404683.jpg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214422"/>
            <a:ext cx="1785950" cy="74185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14414" y="2000240"/>
            <a:ext cx="916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5" action="ppaction://hlinkfile"/>
              </a:rPr>
              <a:t>Муксун</a:t>
            </a:r>
            <a:endParaRPr lang="ru-RU" dirty="0" smtClean="0"/>
          </a:p>
        </p:txBody>
      </p:sp>
      <p:pic>
        <p:nvPicPr>
          <p:cNvPr id="1032" name="Picture 8" descr="http://www.akvarfish.ru/wp-content/uploads/2010/01/lin2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542256"/>
            <a:ext cx="1785950" cy="102935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857752" y="1643050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4" action="ppaction://hlinkfile"/>
              </a:rPr>
              <a:t>Линь</a:t>
            </a:r>
            <a:endParaRPr lang="ru-RU" dirty="0" smtClean="0"/>
          </a:p>
        </p:txBody>
      </p:sp>
      <p:pic>
        <p:nvPicPr>
          <p:cNvPr id="1034" name="Picture 10" descr="http://www.business.su/obpics/businessobpicture4148.jp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1571612"/>
            <a:ext cx="2393356" cy="857256"/>
          </a:xfrm>
          <a:prstGeom prst="rect">
            <a:avLst/>
          </a:prstGeom>
          <a:noFill/>
        </p:spPr>
      </p:pic>
      <p:pic>
        <p:nvPicPr>
          <p:cNvPr id="1036" name="Picture 12" descr="http://fishretail.ru/data/fishbook/51/116_550,299.jp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2357430"/>
            <a:ext cx="2095478" cy="1139178"/>
          </a:xfrm>
          <a:prstGeom prst="rect">
            <a:avLst/>
          </a:prstGeom>
          <a:noFill/>
        </p:spPr>
      </p:pic>
      <p:pic>
        <p:nvPicPr>
          <p:cNvPr id="1038" name="Picture 14" descr="http://img.by/i/62tolstolo.jpg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500306"/>
            <a:ext cx="1835103" cy="857256"/>
          </a:xfrm>
          <a:prstGeom prst="rect">
            <a:avLst/>
          </a:prstGeom>
          <a:noFill/>
        </p:spPr>
      </p:pic>
      <p:pic>
        <p:nvPicPr>
          <p:cNvPr id="1040" name="Picture 16" descr="http://www.vazuzagidrosystem.ru/images1/taimen.jp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3429000"/>
            <a:ext cx="1906597" cy="100013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143240" y="2500306"/>
            <a:ext cx="749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4" action="ppaction://hlinkfile"/>
              </a:rPr>
              <a:t>Судак</a:t>
            </a:r>
            <a:endParaRPr lang="ru-RU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4786314" y="342900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2" action="ppaction://hlinkfile"/>
              </a:rPr>
              <a:t>Сом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71538" y="3357562"/>
            <a:ext cx="1407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6" action="ppaction://hlinkfile"/>
              </a:rPr>
              <a:t>Толстолобик</a:t>
            </a:r>
            <a:endParaRPr lang="ru-RU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2928926" y="4357694"/>
            <a:ext cx="10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5" action="ppaction://hlinkfile"/>
              </a:rPr>
              <a:t>Таймень</a:t>
            </a:r>
            <a:endParaRPr lang="ru-RU" dirty="0" smtClean="0"/>
          </a:p>
        </p:txBody>
      </p:sp>
      <p:pic>
        <p:nvPicPr>
          <p:cNvPr id="1042" name="Picture 18" descr="http://i080.radikal.ru/1007/02/90306e4e446f.jpg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071942"/>
            <a:ext cx="2786042" cy="104012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071538" y="4857760"/>
            <a:ext cx="1091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3" action="ppaction://hlinkfile"/>
              </a:rPr>
              <a:t>Стерлядь</a:t>
            </a:r>
            <a:endParaRPr lang="ru-RU" dirty="0"/>
          </a:p>
        </p:txBody>
      </p:sp>
      <p:pic>
        <p:nvPicPr>
          <p:cNvPr id="1044" name="Picture 20" descr="http://fen.nsu.ru/xoc/prep/img/prep1/24.jpg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4572008"/>
            <a:ext cx="2405036" cy="740011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572000" y="5286388"/>
            <a:ext cx="705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8" action="ppaction://hlinkfile"/>
              </a:rPr>
              <a:t>Щука</a:t>
            </a:r>
            <a:endParaRPr lang="ru-RU" dirty="0" smtClean="0"/>
          </a:p>
        </p:txBody>
      </p:sp>
      <p:pic>
        <p:nvPicPr>
          <p:cNvPr id="1046" name="Picture 22" descr="http://rozmar.com/images/okyn.jpg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5286388"/>
            <a:ext cx="1697954" cy="92010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071538" y="6143644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8" action="ppaction://hlinkfile"/>
              </a:rPr>
              <a:t>Окунь</a:t>
            </a:r>
            <a:endParaRPr lang="ru-RU" dirty="0" smtClean="0"/>
          </a:p>
        </p:txBody>
      </p:sp>
      <p:pic>
        <p:nvPicPr>
          <p:cNvPr id="1048" name="Picture 24" descr="http://proxy11.media.online.ua/uol/r3-b89c53fd47/4f36780fb6442.jpeg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5357826"/>
            <a:ext cx="2024040" cy="975219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3714744" y="6215082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9" action="ppaction://hlinkfile"/>
              </a:rPr>
              <a:t>Язь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0"/>
            <a:ext cx="3757610" cy="721521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Богата земля Кузнецкая лесными ресурсами, разнообразной флорой и фауной. Леса занимают в целом более половины территории области. 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       Деревья и кустарники произрастающие на территории кемеровской области:</a:t>
            </a:r>
          </a:p>
          <a:p>
            <a:r>
              <a:rPr lang="ru-RU" dirty="0" smtClean="0">
                <a:hlinkClick r:id="rId2" action="ppaction://hlinkfile"/>
              </a:rPr>
              <a:t>Береза </a:t>
            </a:r>
            <a:r>
              <a:rPr lang="ru-RU" dirty="0">
                <a:hlinkClick r:id="rId2" action="ppaction://hlinkfile"/>
              </a:rPr>
              <a:t>(пушистая, бородавчатая)</a:t>
            </a:r>
            <a:endParaRPr lang="ru-RU" dirty="0" smtClean="0"/>
          </a:p>
          <a:p>
            <a:r>
              <a:rPr lang="ru-RU" dirty="0">
                <a:hlinkClick r:id="rId3" action="ppaction://hlinkfile"/>
              </a:rPr>
              <a:t>Ель</a:t>
            </a:r>
            <a:endParaRPr lang="ru-RU" dirty="0" smtClean="0"/>
          </a:p>
          <a:p>
            <a:r>
              <a:rPr lang="ru-RU" dirty="0">
                <a:hlinkClick r:id="rId4" action="ppaction://hlinkfile"/>
              </a:rPr>
              <a:t>Ива сизая</a:t>
            </a:r>
            <a:endParaRPr lang="ru-RU" dirty="0" smtClean="0"/>
          </a:p>
          <a:p>
            <a:r>
              <a:rPr lang="ru-RU" dirty="0">
                <a:hlinkClick r:id="rId5" action="ppaction://hlinkfile"/>
              </a:rPr>
              <a:t>Клён</a:t>
            </a:r>
            <a:endParaRPr lang="ru-RU" dirty="0" smtClean="0"/>
          </a:p>
          <a:p>
            <a:r>
              <a:rPr lang="ru-RU" dirty="0">
                <a:hlinkClick r:id="rId6" action="ppaction://hlinkfile"/>
              </a:rPr>
              <a:t>Липа (сибирская)</a:t>
            </a:r>
            <a:endParaRPr lang="ru-RU" dirty="0" smtClean="0"/>
          </a:p>
          <a:p>
            <a:r>
              <a:rPr lang="ru-RU" dirty="0">
                <a:hlinkClick r:id="rId7" action="ppaction://hlinkfile"/>
              </a:rPr>
              <a:t>Облепиха </a:t>
            </a:r>
            <a:r>
              <a:rPr lang="ru-RU" dirty="0" err="1">
                <a:hlinkClick r:id="rId7" action="ppaction://hlinkfile"/>
              </a:rPr>
              <a:t>крушиновидная</a:t>
            </a:r>
            <a:r>
              <a:rPr lang="ru-RU" dirty="0">
                <a:hlinkClick r:id="rId7" action="ppaction://hlinkfile"/>
              </a:rPr>
              <a:t> </a:t>
            </a:r>
            <a:endParaRPr lang="ru-RU" dirty="0" smtClean="0"/>
          </a:p>
          <a:p>
            <a:r>
              <a:rPr lang="ru-RU" dirty="0">
                <a:hlinkClick r:id="rId8" action="ppaction://hlinkfile"/>
              </a:rPr>
              <a:t>Осина</a:t>
            </a:r>
            <a:endParaRPr lang="ru-RU" dirty="0" smtClean="0"/>
          </a:p>
          <a:p>
            <a:r>
              <a:rPr lang="ru-RU" dirty="0">
                <a:hlinkClick r:id="rId9" action="ppaction://hlinkfile"/>
              </a:rPr>
              <a:t>Пихта (сибирская)</a:t>
            </a:r>
            <a:endParaRPr lang="ru-RU" dirty="0" smtClean="0"/>
          </a:p>
          <a:p>
            <a:r>
              <a:rPr lang="ru-RU" dirty="0">
                <a:hlinkClick r:id="rId10" action="ppaction://hlinkfile"/>
              </a:rPr>
              <a:t>Рябина (сибирская)</a:t>
            </a:r>
            <a:endParaRPr lang="ru-RU" dirty="0" smtClean="0"/>
          </a:p>
          <a:p>
            <a:r>
              <a:rPr lang="ru-RU" dirty="0">
                <a:hlinkClick r:id="rId11" action="ppaction://hlinkfile"/>
              </a:rPr>
              <a:t>Кедровая сосна (сибирская), кедр (сибирский)</a:t>
            </a:r>
            <a:endParaRPr lang="ru-RU" dirty="0" smtClean="0"/>
          </a:p>
          <a:p>
            <a:r>
              <a:rPr lang="ru-RU" dirty="0" smtClean="0">
                <a:hlinkClick r:id="rId12" action="ppaction://hlinkfile"/>
              </a:rPr>
              <a:t>Тополь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4" name="Picture 2" descr="http://www.ggpt.gomel.by/dl/%D2%E5%F5%ED%EE%EB%EE%E3%E8%EB%E5%F1%EE%EF%F0%EE%EC%FB%F8%EB%E5%ED%ED%FB%F5%20%EF%F0%EE%E8%E7%E2%EE%E4%F1%F2%E2/%CA%F0%E0%F2%EA%E8%E9%20%EA%F3%F0%F1%20%EB%E5%EA%F6%E8%E9%20%EF%EE%20%E4%E8%F1%F6%E8%EF%EB%E8%ED%E0%EC/%CE%F1%ED%EE%E2%FB%20%EB%E5%F1%ED%EE%E3%EE%20%F5%EE%E7%F1%F2%E2%E0%20%D1%E8%E3%E0%E9/%F4%E0%E9%EB%FB/%CF%EE%F0%EE%E4%FB/%CB%E8%EF%E0.files/image001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285728"/>
            <a:ext cx="1143008" cy="2381263"/>
          </a:xfrm>
          <a:prstGeom prst="rect">
            <a:avLst/>
          </a:prstGeom>
          <a:noFill/>
        </p:spPr>
      </p:pic>
      <p:pic>
        <p:nvPicPr>
          <p:cNvPr id="13316" name="Picture 4" descr="http://devyasil.ru/wp-content/uploads/2011/01/kartinka54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285728"/>
            <a:ext cx="1530188" cy="2571744"/>
          </a:xfrm>
          <a:prstGeom prst="rect">
            <a:avLst/>
          </a:prstGeom>
          <a:noFill/>
        </p:spPr>
      </p:pic>
      <p:pic>
        <p:nvPicPr>
          <p:cNvPr id="13318" name="Picture 6" descr="http://www.cvetsakura.ru/uploads/posts/2011-06/1308752382_bereza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7356" y="428604"/>
            <a:ext cx="1529802" cy="2286016"/>
          </a:xfrm>
          <a:prstGeom prst="rect">
            <a:avLst/>
          </a:prstGeom>
          <a:noFill/>
        </p:spPr>
      </p:pic>
      <p:pic>
        <p:nvPicPr>
          <p:cNvPr id="13320" name="Picture 8" descr="http://www.ohotniki.ru/upload/article_images/83/f2/55/495_1514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928934"/>
            <a:ext cx="1850477" cy="2076430"/>
          </a:xfrm>
          <a:prstGeom prst="rect">
            <a:avLst/>
          </a:prstGeom>
          <a:noFill/>
        </p:spPr>
      </p:pic>
      <p:pic>
        <p:nvPicPr>
          <p:cNvPr id="13322" name="Picture 10" descr="http://texastreeid.tamu.edu/images/TreeImages/maple_silver150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3143248"/>
            <a:ext cx="1826526" cy="1828809"/>
          </a:xfrm>
          <a:prstGeom prst="rect">
            <a:avLst/>
          </a:prstGeom>
          <a:noFill/>
        </p:spPr>
      </p:pic>
      <p:pic>
        <p:nvPicPr>
          <p:cNvPr id="13324" name="Picture 12" descr="http://900igr.net/datai/rastenija-i-griby/Derevja-1.files/0011-023-Osina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786322"/>
            <a:ext cx="1990029" cy="1857361"/>
          </a:xfrm>
          <a:prstGeom prst="rect">
            <a:avLst/>
          </a:prstGeom>
          <a:noFill/>
        </p:spPr>
      </p:pic>
      <p:pic>
        <p:nvPicPr>
          <p:cNvPr id="13326" name="Picture 14" descr="http://s007.radikal.ru/i302/1102/e0/61c6c49c5716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4916588"/>
            <a:ext cx="2214538" cy="1941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20" y="214290"/>
            <a:ext cx="5000628" cy="664371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Во флоре области насчитывается большое количество видов лекарственных растений, они применяются в научной и народной медицине.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Травы: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hlinkClick r:id="rId2" action="ppaction://hlinkfile"/>
              </a:rPr>
              <a:t>Адонис (горицвет)</a:t>
            </a:r>
            <a:endParaRPr lang="ru-RU" dirty="0" smtClean="0"/>
          </a:p>
          <a:p>
            <a:r>
              <a:rPr lang="ru-RU" dirty="0" smtClean="0">
                <a:hlinkClick r:id="rId3" action="ppaction://hlinkfile"/>
              </a:rPr>
              <a:t>Аир (болотный)</a:t>
            </a:r>
            <a:endParaRPr lang="ru-RU" dirty="0" smtClean="0"/>
          </a:p>
          <a:p>
            <a:r>
              <a:rPr lang="ru-RU" dirty="0" smtClean="0">
                <a:hlinkClick r:id="rId4" action="ppaction://hlinkfile"/>
              </a:rPr>
              <a:t>Бадан (толстолистный)</a:t>
            </a:r>
            <a:endParaRPr lang="ru-RU" dirty="0" smtClean="0"/>
          </a:p>
          <a:p>
            <a:r>
              <a:rPr lang="ru-RU" dirty="0" smtClean="0">
                <a:hlinkClick r:id="rId5" action="ppaction://hlinkfile"/>
              </a:rPr>
              <a:t>Башмачок (крупноцветковый, настоящий, пятнистый)</a:t>
            </a:r>
            <a:endParaRPr lang="ru-RU" dirty="0" smtClean="0"/>
          </a:p>
          <a:p>
            <a:r>
              <a:rPr lang="ru-RU" dirty="0" smtClean="0">
                <a:hlinkClick r:id="rId6" action="ppaction://hlinkfile"/>
              </a:rPr>
              <a:t>Василек</a:t>
            </a:r>
            <a:endParaRPr lang="ru-RU" dirty="0" smtClean="0"/>
          </a:p>
          <a:p>
            <a:r>
              <a:rPr lang="ru-RU" dirty="0" smtClean="0">
                <a:hlinkClick r:id="rId7" action="ppaction://hlinkfile"/>
              </a:rPr>
              <a:t>Вьюн полевой</a:t>
            </a:r>
            <a:endParaRPr lang="ru-RU" dirty="0" smtClean="0"/>
          </a:p>
          <a:p>
            <a:r>
              <a:rPr lang="ru-RU" dirty="0" smtClean="0">
                <a:hlinkClick r:id="rId8" action="ppaction://hlinkfile"/>
              </a:rPr>
              <a:t>Дудник, дягиль</a:t>
            </a:r>
            <a:endParaRPr lang="ru-RU" dirty="0" smtClean="0"/>
          </a:p>
          <a:p>
            <a:r>
              <a:rPr lang="ru-RU" dirty="0" smtClean="0">
                <a:hlinkClick r:id="rId9" action="ppaction://hlinkfile"/>
              </a:rPr>
              <a:t>Герань</a:t>
            </a:r>
            <a:endParaRPr lang="ru-RU" dirty="0" smtClean="0"/>
          </a:p>
          <a:p>
            <a:r>
              <a:rPr lang="ru-RU" dirty="0" smtClean="0">
                <a:hlinkClick r:id="rId10" action="ppaction://hlinkfile"/>
              </a:rPr>
              <a:t>Земляника</a:t>
            </a:r>
            <a:endParaRPr lang="ru-RU" dirty="0" smtClean="0"/>
          </a:p>
          <a:p>
            <a:r>
              <a:rPr lang="ru-RU" dirty="0" smtClean="0">
                <a:hlinkClick r:id="rId11" action="ppaction://hlinkfile"/>
              </a:rPr>
              <a:t>Ирис, Касатик, </a:t>
            </a:r>
            <a:r>
              <a:rPr lang="ru-RU" dirty="0" err="1" smtClean="0">
                <a:hlinkClick r:id="rId11" action="ppaction://hlinkfile"/>
              </a:rPr>
              <a:t>пивники</a:t>
            </a:r>
            <a:r>
              <a:rPr lang="ru-RU" dirty="0" smtClean="0">
                <a:hlinkClick r:id="rId11" action="ppaction://hlinkfile"/>
              </a:rPr>
              <a:t> (болотный, сглаженный</a:t>
            </a:r>
            <a:endParaRPr lang="ru-RU" dirty="0" smtClean="0"/>
          </a:p>
          <a:p>
            <a:r>
              <a:rPr lang="ru-RU" dirty="0" err="1" smtClean="0">
                <a:hlinkClick r:id="rId12" action="ppaction://hlinkfile"/>
              </a:rPr>
              <a:t>Кандык</a:t>
            </a:r>
            <a:r>
              <a:rPr lang="ru-RU" dirty="0" smtClean="0">
                <a:hlinkClick r:id="rId12" action="ppaction://hlinkfile"/>
              </a:rPr>
              <a:t> (сибирский)</a:t>
            </a:r>
            <a:endParaRPr lang="ru-RU" dirty="0" smtClean="0"/>
          </a:p>
          <a:p>
            <a:r>
              <a:rPr lang="ru-RU" dirty="0" smtClean="0">
                <a:hlinkClick r:id="rId13" action="ppaction://hlinkfile"/>
              </a:rPr>
              <a:t>Клевер</a:t>
            </a:r>
            <a:endParaRPr lang="ru-RU" dirty="0" smtClean="0"/>
          </a:p>
          <a:p>
            <a:r>
              <a:rPr lang="ru-RU" dirty="0" smtClean="0">
                <a:hlinkClick r:id="rId14" action="ppaction://hlinkfile"/>
              </a:rPr>
              <a:t>Колба, черемша, Медвежий лук</a:t>
            </a:r>
            <a:endParaRPr lang="ru-RU" dirty="0" smtClean="0"/>
          </a:p>
          <a:p>
            <a:r>
              <a:rPr lang="ru-RU" dirty="0" smtClean="0">
                <a:hlinkClick r:id="rId15" action="ppaction://hlinkfile"/>
              </a:rPr>
              <a:t>Колокольчик, </a:t>
            </a:r>
            <a:r>
              <a:rPr lang="ru-RU" dirty="0" err="1" smtClean="0">
                <a:hlinkClick r:id="rId15" action="ppaction://hlinkfile"/>
              </a:rPr>
              <a:t>кампанула</a:t>
            </a:r>
            <a:r>
              <a:rPr lang="ru-RU" dirty="0" smtClean="0">
                <a:hlinkClick r:id="rId15" action="ppaction://hlinkfile"/>
              </a:rPr>
              <a:t> (</a:t>
            </a:r>
            <a:r>
              <a:rPr lang="ru-RU" dirty="0" err="1" smtClean="0">
                <a:hlinkClick r:id="rId15" action="ppaction://hlinkfile"/>
              </a:rPr>
              <a:t>рапунцелевидный</a:t>
            </a:r>
            <a:r>
              <a:rPr lang="ru-RU" dirty="0" smtClean="0">
                <a:hlinkClick r:id="rId15" action="ppaction://hlinkfile"/>
              </a:rPr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5362" name="Picture 2" descr="http://wiki.edu54.ru/images/1/1b/%D0%90%D0%B4%D0%BE%D0%BD%D0%B8%D1%8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6372" y="285728"/>
            <a:ext cx="1616707" cy="1214446"/>
          </a:xfrm>
          <a:prstGeom prst="rect">
            <a:avLst/>
          </a:prstGeom>
          <a:noFill/>
        </p:spPr>
      </p:pic>
      <p:pic>
        <p:nvPicPr>
          <p:cNvPr id="15364" name="Picture 4" descr="http://www.hozvo.ru/img/artImg/507/Badan_hoebd141f22e76aef4cbaea6309cd3836e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00232" y="1142984"/>
            <a:ext cx="1857388" cy="117077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71802" y="2357430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4" action="ppaction://hlinkfile"/>
              </a:rPr>
              <a:t>Бадан</a:t>
            </a:r>
            <a:endParaRPr lang="ru-RU" dirty="0"/>
          </a:p>
        </p:txBody>
      </p:sp>
      <p:pic>
        <p:nvPicPr>
          <p:cNvPr id="15366" name="Picture 6" descr="http://fito-doktor.ru/fito-doktor/images/rasten/bashmasok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8596" y="2000240"/>
            <a:ext cx="1785950" cy="11849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58" y="3143248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5" action="ppaction://hlinkfile"/>
              </a:rPr>
              <a:t>Башмачок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1500174"/>
            <a:ext cx="964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 action="ppaction://hlinkfile"/>
              </a:rPr>
              <a:t>Адонис </a:t>
            </a:r>
            <a:endParaRPr lang="ru-RU" dirty="0"/>
          </a:p>
        </p:txBody>
      </p:sp>
      <p:pic>
        <p:nvPicPr>
          <p:cNvPr id="15370" name="Picture 10" descr="http://forum.norma4.net.ua/attachments/galereya-fleima/82885d1225738657-dlya-teh-kto-lyubit-cvety-foto-63074_1600_1200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71670" y="2928934"/>
            <a:ext cx="1662096" cy="124854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5984" y="4143380"/>
            <a:ext cx="1504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5" action="ppaction://hlinkfile"/>
              </a:rPr>
              <a:t>Колокольчик </a:t>
            </a:r>
            <a:endParaRPr lang="ru-RU" dirty="0"/>
          </a:p>
        </p:txBody>
      </p:sp>
      <p:pic>
        <p:nvPicPr>
          <p:cNvPr id="15372" name="Picture 12" descr="http://www.naceka-online.ru/images/users/photos/medium/1f2bd98e87aa5a243beacf54095700c9.jpg"/>
          <p:cNvPicPr>
            <a:picLocks noChangeAspect="1" noChangeArrowheads="1"/>
          </p:cNvPicPr>
          <p:nvPr/>
        </p:nvPicPr>
        <p:blipFill>
          <a:blip r:embed="rId20" cstate="print"/>
          <a:srcRect b="18181"/>
          <a:stretch>
            <a:fillRect/>
          </a:stretch>
        </p:blipFill>
        <p:spPr bwMode="auto">
          <a:xfrm>
            <a:off x="285720" y="3929065"/>
            <a:ext cx="1785950" cy="150680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85720" y="5429264"/>
            <a:ext cx="932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hlinkClick r:id="rId12" action="ppaction://hlinkfile"/>
              </a:rPr>
              <a:t>Кандык</a:t>
            </a:r>
            <a:endParaRPr lang="ru-RU" dirty="0"/>
          </a:p>
        </p:txBody>
      </p:sp>
      <p:pic>
        <p:nvPicPr>
          <p:cNvPr id="15376" name="Picture 16" descr="http://www.plant1.ru/img/Angelica_sylvestris_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28794" y="4929198"/>
            <a:ext cx="1857388" cy="139084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928926" y="6215082"/>
            <a:ext cx="909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8" action="ppaction://hlinkfile"/>
              </a:rPr>
              <a:t>Дудник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86324" y="214290"/>
            <a:ext cx="4257676" cy="6643710"/>
          </a:xfrm>
        </p:spPr>
        <p:txBody>
          <a:bodyPr>
            <a:noAutofit/>
          </a:bodyPr>
          <a:lstStyle/>
          <a:p>
            <a:r>
              <a:rPr lang="ru-RU" sz="1800" dirty="0" smtClean="0">
                <a:hlinkClick r:id="rId2" action="ppaction://hlinkfile"/>
              </a:rPr>
              <a:t>Ковыль (перистый)</a:t>
            </a:r>
            <a:endParaRPr lang="ru-RU" sz="1800" dirty="0" smtClean="0"/>
          </a:p>
          <a:p>
            <a:r>
              <a:rPr lang="ru-RU" sz="1800" dirty="0" smtClean="0">
                <a:hlinkClick r:id="rId3" action="ppaction://hlinkfile"/>
              </a:rPr>
              <a:t>Крапива</a:t>
            </a:r>
            <a:endParaRPr lang="ru-RU" sz="1800" dirty="0" smtClean="0"/>
          </a:p>
          <a:p>
            <a:r>
              <a:rPr lang="ru-RU" sz="1800" dirty="0" smtClean="0">
                <a:hlinkClick r:id="rId4" action="ppaction://hlinkfile"/>
              </a:rPr>
              <a:t>Кровохлебка</a:t>
            </a:r>
            <a:endParaRPr lang="ru-RU" sz="1800" dirty="0" smtClean="0"/>
          </a:p>
          <a:p>
            <a:r>
              <a:rPr lang="ru-RU" sz="1800" dirty="0" err="1" smtClean="0">
                <a:hlinkClick r:id="rId5" action="ppaction://hlinkfile"/>
              </a:rPr>
              <a:t>Кубашка</a:t>
            </a:r>
            <a:r>
              <a:rPr lang="ru-RU" sz="1800" dirty="0" smtClean="0">
                <a:hlinkClick r:id="rId5" action="ppaction://hlinkfile"/>
              </a:rPr>
              <a:t> (желтая)</a:t>
            </a:r>
            <a:endParaRPr lang="ru-RU" sz="1800" dirty="0" smtClean="0"/>
          </a:p>
          <a:p>
            <a:r>
              <a:rPr lang="ru-RU" sz="1800" dirty="0" smtClean="0">
                <a:hlinkClick r:id="rId6" action="ppaction://hlinkfile"/>
              </a:rPr>
              <a:t>Кувшинка (белая)</a:t>
            </a:r>
            <a:endParaRPr lang="ru-RU" sz="1800" dirty="0" smtClean="0"/>
          </a:p>
          <a:p>
            <a:r>
              <a:rPr lang="ru-RU" sz="1800" dirty="0" smtClean="0">
                <a:hlinkClick r:id="rId7" action="ppaction://hlinkfile"/>
              </a:rPr>
              <a:t>Лопух (большой)</a:t>
            </a:r>
            <a:endParaRPr lang="ru-RU" sz="1800" dirty="0" smtClean="0"/>
          </a:p>
          <a:p>
            <a:r>
              <a:rPr lang="ru-RU" sz="1800" dirty="0" smtClean="0">
                <a:hlinkClick r:id="rId8" action="ppaction://hlinkfile"/>
              </a:rPr>
              <a:t>Мать-и-мачеха</a:t>
            </a:r>
            <a:endParaRPr lang="ru-RU" sz="1800" dirty="0" smtClean="0"/>
          </a:p>
          <a:p>
            <a:r>
              <a:rPr lang="ru-RU" sz="1800" dirty="0" smtClean="0">
                <a:hlinkClick r:id="rId9" action="ppaction://hlinkfile"/>
              </a:rPr>
              <a:t>Незабудка</a:t>
            </a:r>
            <a:endParaRPr lang="ru-RU" sz="1800" dirty="0" smtClean="0"/>
          </a:p>
          <a:p>
            <a:r>
              <a:rPr lang="ru-RU" sz="1800" dirty="0" smtClean="0">
                <a:hlinkClick r:id="rId10" action="ppaction://hlinkfile"/>
              </a:rPr>
              <a:t>Одуванчик</a:t>
            </a:r>
            <a:endParaRPr lang="ru-RU" sz="1800" dirty="0" smtClean="0"/>
          </a:p>
          <a:p>
            <a:r>
              <a:rPr lang="ru-RU" sz="1800" dirty="0" smtClean="0">
                <a:hlinkClick r:id="rId11" action="ppaction://hlinkfile"/>
              </a:rPr>
              <a:t>Папоротник</a:t>
            </a:r>
            <a:endParaRPr lang="ru-RU" sz="1800" dirty="0" smtClean="0"/>
          </a:p>
          <a:p>
            <a:r>
              <a:rPr lang="ru-RU" sz="1800" dirty="0" smtClean="0">
                <a:hlinkClick r:id="rId12" action="ppaction://hlinkfile"/>
              </a:rPr>
              <a:t>Прострел раскрытый</a:t>
            </a:r>
            <a:endParaRPr lang="ru-RU" sz="1800" dirty="0" smtClean="0"/>
          </a:p>
          <a:p>
            <a:r>
              <a:rPr lang="ru-RU" sz="1800" dirty="0" smtClean="0">
                <a:hlinkClick r:id="rId13" action="ppaction://hlinkfile"/>
              </a:rPr>
              <a:t>Пион (</a:t>
            </a:r>
            <a:r>
              <a:rPr lang="ru-RU" sz="1800" dirty="0" err="1" smtClean="0">
                <a:hlinkClick r:id="rId13" action="ppaction://hlinkfile"/>
              </a:rPr>
              <a:t>тонколистный</a:t>
            </a:r>
            <a:r>
              <a:rPr lang="ru-RU" sz="1800" dirty="0" smtClean="0">
                <a:hlinkClick r:id="rId13" action="ppaction://hlinkfile"/>
              </a:rPr>
              <a:t>, уклоняющийся, Марьин корень)</a:t>
            </a:r>
            <a:endParaRPr lang="ru-RU" sz="1800" dirty="0" smtClean="0"/>
          </a:p>
          <a:p>
            <a:r>
              <a:rPr lang="ru-RU" sz="1800" dirty="0" smtClean="0">
                <a:hlinkClick r:id="rId14" action="ppaction://hlinkfile"/>
              </a:rPr>
              <a:t>Подорожник большой</a:t>
            </a:r>
            <a:endParaRPr lang="ru-RU" sz="1800" dirty="0" smtClean="0"/>
          </a:p>
          <a:p>
            <a:r>
              <a:rPr lang="ru-RU" sz="1800" dirty="0" smtClean="0">
                <a:hlinkClick r:id="rId15" action="ppaction://hlinkfile"/>
              </a:rPr>
              <a:t>Полынь</a:t>
            </a:r>
            <a:endParaRPr lang="ru-RU" sz="1800" dirty="0" smtClean="0"/>
          </a:p>
          <a:p>
            <a:r>
              <a:rPr lang="ru-RU" sz="1800" dirty="0" err="1" smtClean="0">
                <a:hlinkClick r:id="rId16" action="ppaction://hlinkfile"/>
              </a:rPr>
              <a:t>Родиола</a:t>
            </a:r>
            <a:r>
              <a:rPr lang="ru-RU" sz="1800" dirty="0" smtClean="0">
                <a:hlinkClick r:id="rId16" action="ppaction://hlinkfile"/>
              </a:rPr>
              <a:t> (розовая), золотой корень</a:t>
            </a:r>
            <a:endParaRPr lang="ru-RU" sz="1800" dirty="0" smtClean="0"/>
          </a:p>
          <a:p>
            <a:r>
              <a:rPr lang="ru-RU" sz="1800" dirty="0" smtClean="0">
                <a:hlinkClick r:id="rId17" action="ppaction://hlinkfile"/>
              </a:rPr>
              <a:t>Тимьян (сибирский), чабрец, </a:t>
            </a:r>
            <a:r>
              <a:rPr lang="ru-RU" sz="1800" dirty="0" err="1" smtClean="0">
                <a:hlinkClick r:id="rId17" action="ppaction://hlinkfile"/>
              </a:rPr>
              <a:t>чебрец</a:t>
            </a:r>
            <a:endParaRPr lang="ru-RU" sz="1800" dirty="0" smtClean="0"/>
          </a:p>
          <a:p>
            <a:r>
              <a:rPr lang="ru-RU" sz="1800" dirty="0" smtClean="0">
                <a:hlinkClick r:id="rId18" action="ppaction://hlinkfile"/>
              </a:rPr>
              <a:t>Фиалка полевая (трех цветная, удивительная )</a:t>
            </a:r>
            <a:endParaRPr lang="ru-RU" sz="1800" dirty="0" smtClean="0"/>
          </a:p>
          <a:p>
            <a:r>
              <a:rPr lang="ru-RU" sz="1800" dirty="0" smtClean="0">
                <a:hlinkClick r:id="rId19" action="ppaction://hlinkfile"/>
              </a:rPr>
              <a:t>Чистотел</a:t>
            </a:r>
            <a:endParaRPr lang="ru-RU" sz="1800" dirty="0" smtClean="0"/>
          </a:p>
          <a:p>
            <a:pPr>
              <a:buNone/>
            </a:pPr>
            <a:endParaRPr lang="ru-RU" sz="1200" dirty="0"/>
          </a:p>
        </p:txBody>
      </p:sp>
      <p:pic>
        <p:nvPicPr>
          <p:cNvPr id="14342" name="Picture 6" descr="http://idoktor.info/userfiles/Maryin%20koren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28662" y="214290"/>
            <a:ext cx="1855903" cy="1394126"/>
          </a:xfrm>
          <a:prstGeom prst="rect">
            <a:avLst/>
          </a:prstGeom>
          <a:noFill/>
        </p:spPr>
      </p:pic>
      <p:pic>
        <p:nvPicPr>
          <p:cNvPr id="7" name="Picture 2" descr="http://img01.chitalnya.ru/upload/647/29493087762966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714612" y="1000108"/>
            <a:ext cx="1876410" cy="1409531"/>
          </a:xfrm>
          <a:prstGeom prst="rect">
            <a:avLst/>
          </a:prstGeom>
          <a:noFill/>
        </p:spPr>
      </p:pic>
      <p:pic>
        <p:nvPicPr>
          <p:cNvPr id="8" name="Picture 8" descr="http://otvetin.ru/uploads/posts/2010-02/1265570740_paporotnik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57224" y="2071678"/>
            <a:ext cx="1902008" cy="1428760"/>
          </a:xfrm>
          <a:prstGeom prst="rect">
            <a:avLst/>
          </a:prstGeom>
          <a:noFill/>
        </p:spPr>
      </p:pic>
      <p:pic>
        <p:nvPicPr>
          <p:cNvPr id="14346" name="Picture 10" descr="http://poxe.ru/uploads/posts/2008-04/thumbs/1209021928_img_4528859_925_18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428860" y="3286124"/>
            <a:ext cx="1928826" cy="1444335"/>
          </a:xfrm>
          <a:prstGeom prst="rect">
            <a:avLst/>
          </a:prstGeom>
          <a:noFill/>
        </p:spPr>
      </p:pic>
      <p:pic>
        <p:nvPicPr>
          <p:cNvPr id="14348" name="Picture 12" descr="http://img-eburg.fotki.yandex.ru/get/11/daneg.2/0_7e4c_6ddac0a3_XL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14348" y="4143380"/>
            <a:ext cx="1808127" cy="1358238"/>
          </a:xfrm>
          <a:prstGeom prst="rect">
            <a:avLst/>
          </a:prstGeom>
          <a:noFill/>
        </p:spPr>
      </p:pic>
      <p:pic>
        <p:nvPicPr>
          <p:cNvPr id="14350" name="Picture 14" descr="http://img0.liveinternet.ru/images/attach/c/2/73/505/73505194_mm17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357422" y="5286389"/>
            <a:ext cx="1714512" cy="114165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428860" y="6488668"/>
            <a:ext cx="1655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8" action="ppaction://hlinkfile"/>
              </a:rPr>
              <a:t>Мать-и-мачеха</a:t>
            </a:r>
            <a:endParaRPr lang="ru-RU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5572140"/>
            <a:ext cx="2111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hlinkClick r:id="rId16" action="ppaction://hlinkfile"/>
              </a:rPr>
              <a:t>Родиола</a:t>
            </a:r>
            <a:r>
              <a:rPr lang="ru-RU" dirty="0" smtClean="0">
                <a:hlinkClick r:id="rId16" action="ppaction://hlinkfile"/>
              </a:rPr>
              <a:t> (розовая),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4714884"/>
            <a:ext cx="124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0" action="ppaction://hlinkfile"/>
              </a:rPr>
              <a:t>Одуванчик</a:t>
            </a:r>
            <a:endParaRPr lang="ru-RU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3500438"/>
            <a:ext cx="1369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1" action="ppaction://hlinkfile"/>
              </a:rPr>
              <a:t>Папоротник</a:t>
            </a:r>
            <a:endParaRPr lang="ru-RU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2714612" y="2357430"/>
            <a:ext cx="224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2" action="ppaction://hlinkfile"/>
              </a:rPr>
              <a:t>Прострел раскрытый</a:t>
            </a:r>
            <a:endParaRPr lang="ru-RU" dirty="0" smtClean="0"/>
          </a:p>
        </p:txBody>
      </p:sp>
      <p:sp>
        <p:nvSpPr>
          <p:cNvPr id="17" name="Прямоугольник 16"/>
          <p:cNvSpPr/>
          <p:nvPr/>
        </p:nvSpPr>
        <p:spPr>
          <a:xfrm>
            <a:off x="1000100" y="1643050"/>
            <a:ext cx="1720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3" action="ppaction://hlinkfile"/>
              </a:rPr>
              <a:t>Марьин корень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57828" y="0"/>
            <a:ext cx="3686172" cy="6858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В лесах Кемеровской области обитают </a:t>
            </a:r>
            <a:r>
              <a:rPr lang="ru-RU" dirty="0" smtClean="0">
                <a:solidFill>
                  <a:srgbClr val="FF0000"/>
                </a:solidFill>
              </a:rPr>
              <a:t>дикие животные</a:t>
            </a:r>
            <a:r>
              <a:rPr lang="ru-RU" dirty="0" smtClean="0"/>
              <a:t>:</a:t>
            </a:r>
          </a:p>
          <a:p>
            <a:r>
              <a:rPr lang="ru-RU" dirty="0" smtClean="0">
                <a:hlinkClick r:id="rId2" action="ppaction://hlinkfile"/>
              </a:rPr>
              <a:t>Барсук</a:t>
            </a:r>
            <a:endParaRPr lang="ru-RU" dirty="0" smtClean="0"/>
          </a:p>
          <a:p>
            <a:r>
              <a:rPr lang="ru-RU" dirty="0" smtClean="0">
                <a:hlinkClick r:id="rId3" action="ppaction://hlinkfile"/>
              </a:rPr>
              <a:t>Белка</a:t>
            </a:r>
            <a:endParaRPr lang="ru-RU" dirty="0" smtClean="0"/>
          </a:p>
          <a:p>
            <a:r>
              <a:rPr lang="ru-RU" dirty="0" smtClean="0">
                <a:hlinkClick r:id="rId4" action="ppaction://hlinkfile"/>
              </a:rPr>
              <a:t>Бобр</a:t>
            </a:r>
            <a:endParaRPr lang="ru-RU" dirty="0" smtClean="0"/>
          </a:p>
          <a:p>
            <a:r>
              <a:rPr lang="ru-RU" dirty="0" smtClean="0">
                <a:hlinkClick r:id="rId5" action="ppaction://hlinkfile"/>
              </a:rPr>
              <a:t>Волк</a:t>
            </a:r>
            <a:endParaRPr lang="ru-RU" dirty="0" smtClean="0"/>
          </a:p>
          <a:p>
            <a:r>
              <a:rPr lang="ru-RU" dirty="0" smtClean="0">
                <a:hlinkClick r:id="rId6" action="ppaction://hlinkfile"/>
              </a:rPr>
              <a:t>Выдра</a:t>
            </a:r>
            <a:endParaRPr lang="ru-RU" dirty="0" smtClean="0"/>
          </a:p>
          <a:p>
            <a:r>
              <a:rPr lang="ru-RU" dirty="0" smtClean="0">
                <a:hlinkClick r:id="rId7" action="ppaction://hlinkfile"/>
              </a:rPr>
              <a:t>Горностай</a:t>
            </a:r>
            <a:endParaRPr lang="ru-RU" dirty="0" smtClean="0"/>
          </a:p>
          <a:p>
            <a:r>
              <a:rPr lang="ru-RU" dirty="0" smtClean="0">
                <a:hlinkClick r:id="rId8" action="ppaction://hlinkfile"/>
              </a:rPr>
              <a:t>Заяц</a:t>
            </a:r>
            <a:endParaRPr lang="ru-RU" dirty="0" smtClean="0"/>
          </a:p>
          <a:p>
            <a:r>
              <a:rPr lang="ru-RU" dirty="0" smtClean="0">
                <a:hlinkClick r:id="rId9" action="ppaction://hlinkfile"/>
              </a:rPr>
              <a:t>Колонок</a:t>
            </a:r>
            <a:endParaRPr lang="ru-RU" dirty="0" smtClean="0"/>
          </a:p>
          <a:p>
            <a:r>
              <a:rPr lang="ru-RU" dirty="0" smtClean="0">
                <a:hlinkClick r:id="rId10" action="ppaction://hlinkfile"/>
              </a:rPr>
              <a:t>Косуля</a:t>
            </a:r>
            <a:endParaRPr lang="ru-RU" dirty="0" smtClean="0"/>
          </a:p>
          <a:p>
            <a:r>
              <a:rPr lang="ru-RU" dirty="0" smtClean="0">
                <a:hlinkClick r:id="rId11" action="ppaction://hlinkfile"/>
              </a:rPr>
              <a:t>Лось</a:t>
            </a:r>
            <a:endParaRPr lang="ru-RU" dirty="0" smtClean="0"/>
          </a:p>
          <a:p>
            <a:r>
              <a:rPr lang="ru-RU" dirty="0" smtClean="0">
                <a:hlinkClick r:id="rId12" action="ppaction://hlinkfile"/>
              </a:rPr>
              <a:t>Лисица</a:t>
            </a:r>
            <a:endParaRPr lang="ru-RU" dirty="0" smtClean="0"/>
          </a:p>
          <a:p>
            <a:r>
              <a:rPr lang="ru-RU" dirty="0" smtClean="0">
                <a:hlinkClick r:id="rId13" action="ppaction://hlinkfile"/>
              </a:rPr>
              <a:t>Марал- Благородный олень</a:t>
            </a:r>
            <a:endParaRPr lang="ru-RU" dirty="0" smtClean="0"/>
          </a:p>
          <a:p>
            <a:r>
              <a:rPr lang="ru-RU" dirty="0" smtClean="0">
                <a:hlinkClick r:id="rId14" action="ppaction://hlinkfile"/>
              </a:rPr>
              <a:t>Медведь бурый</a:t>
            </a:r>
            <a:endParaRPr lang="ru-RU" dirty="0" smtClean="0"/>
          </a:p>
          <a:p>
            <a:r>
              <a:rPr lang="ru-RU" dirty="0" smtClean="0">
                <a:hlinkClick r:id="rId15" action="ppaction://hlinkfile"/>
              </a:rPr>
              <a:t>Норка</a:t>
            </a:r>
            <a:endParaRPr lang="ru-RU" dirty="0" smtClean="0"/>
          </a:p>
          <a:p>
            <a:r>
              <a:rPr lang="ru-RU" dirty="0" smtClean="0">
                <a:hlinkClick r:id="rId16" action="ppaction://hlinkfile"/>
              </a:rPr>
              <a:t>Ондатра</a:t>
            </a:r>
            <a:endParaRPr lang="ru-RU" dirty="0" smtClean="0"/>
          </a:p>
          <a:p>
            <a:r>
              <a:rPr lang="ru-RU" dirty="0" smtClean="0">
                <a:hlinkClick r:id="rId17" action="ppaction://hlinkfile"/>
              </a:rPr>
              <a:t>Олень северный</a:t>
            </a:r>
            <a:endParaRPr lang="ru-RU" dirty="0" smtClean="0"/>
          </a:p>
          <a:p>
            <a:r>
              <a:rPr lang="ru-RU" dirty="0" smtClean="0">
                <a:hlinkClick r:id="rId18" action="ppaction://hlinkfile"/>
              </a:rPr>
              <a:t>Росомаха</a:t>
            </a:r>
            <a:endParaRPr lang="ru-RU" dirty="0" smtClean="0"/>
          </a:p>
          <a:p>
            <a:r>
              <a:rPr lang="ru-RU" dirty="0" smtClean="0">
                <a:hlinkClick r:id="rId19" action="ppaction://hlinkfile"/>
              </a:rPr>
              <a:t>Рысь</a:t>
            </a:r>
            <a:endParaRPr lang="ru-RU" dirty="0" smtClean="0"/>
          </a:p>
          <a:p>
            <a:r>
              <a:rPr lang="ru-RU" dirty="0" smtClean="0">
                <a:hlinkClick r:id="rId20" action="ppaction://hlinkfile"/>
              </a:rPr>
              <a:t>Соболь</a:t>
            </a:r>
            <a:endParaRPr lang="ru-RU" dirty="0" smtClean="0"/>
          </a:p>
          <a:p>
            <a:r>
              <a:rPr lang="ru-RU" dirty="0" smtClean="0">
                <a:hlinkClick r:id="rId21" action="ppaction://hlinkfile"/>
              </a:rPr>
              <a:t>Сурок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3314" name="Picture 2" descr="http://www.zoogeo365.ru/images/public/20101118/kolonok_big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57158" y="285728"/>
            <a:ext cx="1666496" cy="1346624"/>
          </a:xfrm>
          <a:prstGeom prst="rect">
            <a:avLst/>
          </a:prstGeom>
          <a:noFill/>
        </p:spPr>
      </p:pic>
      <p:pic>
        <p:nvPicPr>
          <p:cNvPr id="13316" name="Picture 4" descr="http://img25.imageshack.us/img25/6121/274bbht3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714480" y="1214422"/>
            <a:ext cx="2252965" cy="1500198"/>
          </a:xfrm>
          <a:prstGeom prst="rect">
            <a:avLst/>
          </a:prstGeom>
          <a:noFill/>
        </p:spPr>
      </p:pic>
      <p:pic>
        <p:nvPicPr>
          <p:cNvPr id="13318" name="Picture 6" descr="http://centrmedika.ru/wp-content/uploads/barsuchij_jir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7129" y="3057521"/>
            <a:ext cx="2000264" cy="1331930"/>
          </a:xfrm>
          <a:prstGeom prst="rect">
            <a:avLst/>
          </a:prstGeom>
          <a:noFill/>
        </p:spPr>
      </p:pic>
      <p:pic>
        <p:nvPicPr>
          <p:cNvPr id="13320" name="Picture 8" descr="http://img.videla.ru/rosomaha/1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286116" y="2428868"/>
            <a:ext cx="2090724" cy="1293079"/>
          </a:xfrm>
          <a:prstGeom prst="rect">
            <a:avLst/>
          </a:prstGeom>
          <a:noFill/>
        </p:spPr>
      </p:pic>
      <p:pic>
        <p:nvPicPr>
          <p:cNvPr id="13322" name="Picture 10" descr="http://www.rtvnoord.nl/content/foto/groot/groot_110611-muskusrat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071670" y="4143380"/>
            <a:ext cx="2305038" cy="1106098"/>
          </a:xfrm>
          <a:prstGeom prst="rect">
            <a:avLst/>
          </a:prstGeom>
          <a:noFill/>
        </p:spPr>
      </p:pic>
      <p:pic>
        <p:nvPicPr>
          <p:cNvPr id="13324" name="Picture 12" descr="http://www.darwin.museum.ru/img/news/2011/aroundmkad-1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643306" y="285728"/>
            <a:ext cx="1649371" cy="1285884"/>
          </a:xfrm>
          <a:prstGeom prst="rect">
            <a:avLst/>
          </a:prstGeom>
          <a:noFill/>
        </p:spPr>
      </p:pic>
      <p:pic>
        <p:nvPicPr>
          <p:cNvPr id="13326" name="Picture 14" descr="http://qwe-qwe.ru/uploads/posts/2011-11/thumbs/1322515537_wallpapers_cats_449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071934" y="5072074"/>
            <a:ext cx="1332625" cy="1001048"/>
          </a:xfrm>
          <a:prstGeom prst="rect">
            <a:avLst/>
          </a:prstGeom>
          <a:noFill/>
        </p:spPr>
      </p:pic>
      <p:pic>
        <p:nvPicPr>
          <p:cNvPr id="13328" name="Picture 16" descr="http://img-fotki.yandex.ru/get/5407/cornelia-preskott.7/0_41f8f_e9b3decd_XL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00034" y="5143512"/>
            <a:ext cx="1737140" cy="130491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43372" y="1571612"/>
            <a:ext cx="117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7" action="ppaction://hlinkfile"/>
              </a:rPr>
              <a:t>Горностай</a:t>
            </a:r>
            <a:endParaRPr lang="ru-RU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6488668"/>
            <a:ext cx="8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0" action="ppaction://hlinkfile"/>
              </a:rPr>
              <a:t>Соболь</a:t>
            </a:r>
            <a:endParaRPr lang="ru-RU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4071934" y="6072206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9" action="ppaction://hlinkfile"/>
              </a:rPr>
              <a:t>Рысь</a:t>
            </a:r>
            <a:endParaRPr lang="ru-RU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4214810" y="3643314"/>
            <a:ext cx="1116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8" action="ppaction://hlinkfile"/>
              </a:rPr>
              <a:t>Росомаха</a:t>
            </a:r>
            <a:endParaRPr lang="ru-RU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2714620"/>
            <a:ext cx="8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0" action="ppaction://hlinkfile"/>
              </a:rPr>
              <a:t>Косуля</a:t>
            </a:r>
            <a:endParaRPr lang="ru-RU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1643050"/>
            <a:ext cx="101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9" action="ppaction://hlinkfile"/>
              </a:rPr>
              <a:t>Колонок</a:t>
            </a:r>
            <a:endParaRPr lang="ru-RU" dirty="0" smtClean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4357694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 action="ppaction://hlinkfile"/>
              </a:rPr>
              <a:t>Барсук</a:t>
            </a:r>
            <a:endParaRPr lang="ru-RU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2714612" y="5214950"/>
            <a:ext cx="1020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6" action="ppaction://hlinkfile"/>
              </a:rPr>
              <a:t>Ондатра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57950" y="357166"/>
            <a:ext cx="2400288" cy="45259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Птицы: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>
                <a:hlinkClick r:id="rId2" action="ppaction://hlinkfile"/>
              </a:rPr>
              <a:t>Воробей</a:t>
            </a:r>
            <a:endParaRPr lang="ru-RU" dirty="0" smtClean="0"/>
          </a:p>
          <a:p>
            <a:r>
              <a:rPr lang="ru-RU" dirty="0">
                <a:hlinkClick r:id="rId3" action="ppaction://hlinkfile"/>
              </a:rPr>
              <a:t>Голубь</a:t>
            </a:r>
            <a:endParaRPr lang="ru-RU" dirty="0" smtClean="0"/>
          </a:p>
          <a:p>
            <a:r>
              <a:rPr lang="ru-RU" dirty="0">
                <a:hlinkClick r:id="rId4" action="ppaction://hlinkfile"/>
              </a:rPr>
              <a:t>Глухарь</a:t>
            </a:r>
            <a:endParaRPr lang="ru-RU" dirty="0" smtClean="0"/>
          </a:p>
          <a:p>
            <a:r>
              <a:rPr lang="ru-RU" dirty="0">
                <a:hlinkClick r:id="rId5" action="ppaction://hlinkfile"/>
              </a:rPr>
              <a:t>Дятел</a:t>
            </a:r>
            <a:endParaRPr lang="ru-RU" dirty="0" smtClean="0"/>
          </a:p>
          <a:p>
            <a:r>
              <a:rPr lang="ru-RU" dirty="0">
                <a:hlinkClick r:id="rId6" action="ppaction://hlinkfile"/>
              </a:rPr>
              <a:t>Иволга</a:t>
            </a:r>
            <a:endParaRPr lang="ru-RU" dirty="0" smtClean="0"/>
          </a:p>
          <a:p>
            <a:r>
              <a:rPr lang="ru-RU" dirty="0" smtClean="0">
                <a:hlinkClick r:id="rId7" action="ppaction://hlinkfile"/>
              </a:rPr>
              <a:t>Клест</a:t>
            </a:r>
            <a:endParaRPr lang="ru-RU" u="sng" dirty="0" smtClean="0">
              <a:solidFill>
                <a:srgbClr val="00B0F0"/>
              </a:solidFill>
            </a:endParaRPr>
          </a:p>
          <a:p>
            <a:r>
              <a:rPr lang="ru-RU" dirty="0" smtClean="0">
                <a:hlinkClick r:id="rId8" action="ppaction://hlinkfile"/>
              </a:rPr>
              <a:t>Сойка</a:t>
            </a:r>
            <a:endParaRPr lang="ru-RU" dirty="0" smtClean="0"/>
          </a:p>
          <a:p>
            <a:r>
              <a:rPr lang="ru-RU" dirty="0" smtClean="0">
                <a:hlinkClick r:id="rId9" action="ppaction://hlinkfile"/>
              </a:rPr>
              <a:t>Сорока</a:t>
            </a:r>
            <a:endParaRPr lang="ru-RU" dirty="0" smtClean="0"/>
          </a:p>
          <a:p>
            <a:r>
              <a:rPr lang="ru-RU" u="sng" dirty="0" smtClean="0">
                <a:solidFill>
                  <a:srgbClr val="0000FF"/>
                </a:solidFill>
              </a:rPr>
              <a:t>Синица</a:t>
            </a:r>
          </a:p>
          <a:p>
            <a:r>
              <a:rPr lang="ru-RU" u="sng" dirty="0" smtClean="0">
                <a:solidFill>
                  <a:srgbClr val="0000FF"/>
                </a:solidFill>
              </a:rPr>
              <a:t>Снегирь </a:t>
            </a:r>
          </a:p>
          <a:p>
            <a:r>
              <a:rPr lang="ru-RU" u="sng" dirty="0" smtClean="0">
                <a:solidFill>
                  <a:srgbClr val="0000FF"/>
                </a:solidFill>
              </a:rPr>
              <a:t>ласточка</a:t>
            </a:r>
          </a:p>
          <a:p>
            <a:r>
              <a:rPr lang="ru-RU" u="sng" dirty="0" smtClean="0">
                <a:solidFill>
                  <a:srgbClr val="0000FF"/>
                </a:solidFill>
              </a:rPr>
              <a:t>Стриж </a:t>
            </a:r>
          </a:p>
          <a:p>
            <a:r>
              <a:rPr lang="ru-RU" dirty="0" smtClean="0">
                <a:hlinkClick r:id="rId10" action="ppaction://hlinkfile"/>
              </a:rPr>
              <a:t>Тетерев</a:t>
            </a:r>
            <a:endParaRPr lang="ru-RU" dirty="0" smtClean="0"/>
          </a:p>
          <a:p>
            <a:r>
              <a:rPr lang="ru-RU" dirty="0">
                <a:hlinkClick r:id="rId11" action="ppaction://hlinkfile"/>
              </a:rPr>
              <a:t>Поползень</a:t>
            </a:r>
            <a:endParaRPr lang="ru-RU" dirty="0" smtClean="0"/>
          </a:p>
          <a:p>
            <a:r>
              <a:rPr lang="ru-RU" dirty="0">
                <a:hlinkClick r:id="rId12" action="ppaction://hlinkfile"/>
              </a:rPr>
              <a:t>Рябчик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 descr="http://powerpic.ru/index/vorobey/0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035" y="357166"/>
            <a:ext cx="1812626" cy="135732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1785926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 action="ppaction://hlinkfile"/>
              </a:rPr>
              <a:t>Воробей</a:t>
            </a:r>
            <a:endParaRPr lang="ru-RU" dirty="0" smtClean="0"/>
          </a:p>
        </p:txBody>
      </p:sp>
      <p:pic>
        <p:nvPicPr>
          <p:cNvPr id="12292" name="Picture 4" descr="http://os1.i.ua/3/1/6982287_1ff7dd0b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3108" y="1500174"/>
            <a:ext cx="1627463" cy="150019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3108" y="3000372"/>
            <a:ext cx="83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 action="ppaction://hlinkfile"/>
              </a:rPr>
              <a:t>Голубь</a:t>
            </a:r>
            <a:endParaRPr lang="ru-RU" dirty="0" smtClean="0"/>
          </a:p>
        </p:txBody>
      </p:sp>
      <p:pic>
        <p:nvPicPr>
          <p:cNvPr id="12294" name="Picture 6" descr="http://www.stihi.ru/pics/2012/07/15/550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00430" y="2714620"/>
            <a:ext cx="1990436" cy="147160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57581" y="4100518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4" action="ppaction://hlinkfile"/>
              </a:rPr>
              <a:t>Глухарь</a:t>
            </a:r>
            <a:endParaRPr lang="ru-RU" dirty="0" smtClean="0"/>
          </a:p>
        </p:txBody>
      </p:sp>
      <p:pic>
        <p:nvPicPr>
          <p:cNvPr id="12296" name="Picture 8" descr="http://im2-tub-ru.yandex.net/i?id=223848454-20-7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00430" y="285728"/>
            <a:ext cx="1647308" cy="11091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000496" y="1357298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7" action="ppaction://hlinkfile"/>
              </a:rPr>
              <a:t>Клест</a:t>
            </a:r>
            <a:endParaRPr lang="ru-RU" dirty="0" smtClean="0"/>
          </a:p>
        </p:txBody>
      </p:sp>
      <p:pic>
        <p:nvPicPr>
          <p:cNvPr id="12298" name="Picture 10" descr="http://dic.academic.ru/pictures/wiki/files/66/Black-naped_Oriole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57752" y="1071546"/>
            <a:ext cx="1430219" cy="102013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357818" y="2071678"/>
            <a:ext cx="86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6" action="ppaction://hlinkfile"/>
              </a:rPr>
              <a:t>Иволга</a:t>
            </a:r>
            <a:endParaRPr lang="ru-RU" dirty="0" smtClean="0"/>
          </a:p>
        </p:txBody>
      </p:sp>
      <p:pic>
        <p:nvPicPr>
          <p:cNvPr id="12300" name="Picture 12" descr="http://img-fotki.yandex.ru/get/22/captainalex2007.7/0_9275_e0fa89e8_XL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7158" y="2643182"/>
            <a:ext cx="1609714" cy="2072386"/>
          </a:xfrm>
          <a:prstGeom prst="rect">
            <a:avLst/>
          </a:prstGeom>
          <a:noFill/>
        </p:spPr>
      </p:pic>
      <p:pic>
        <p:nvPicPr>
          <p:cNvPr id="12302" name="Picture 14" descr="http://upload.wikimedia.org/wikipedia/commons/thumb/f/fa/Garrulus_glandarius_B_Luc_Viatour.jpg/800px-Garrulus_glandarius_B_Luc_Viatour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71604" y="4429132"/>
            <a:ext cx="1970535" cy="1382176"/>
          </a:xfrm>
          <a:prstGeom prst="rect">
            <a:avLst/>
          </a:prstGeom>
          <a:noFill/>
        </p:spPr>
      </p:pic>
      <p:pic>
        <p:nvPicPr>
          <p:cNvPr id="12304" name="Picture 16" descr="http://i001.radikal.ru/1108/04/2af8e7ac212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86116" y="5072074"/>
            <a:ext cx="1804972" cy="1355868"/>
          </a:xfrm>
          <a:prstGeom prst="rect">
            <a:avLst/>
          </a:prstGeom>
          <a:noFill/>
        </p:spPr>
      </p:pic>
      <p:pic>
        <p:nvPicPr>
          <p:cNvPr id="12306" name="Picture 18" descr="http://www.birdsmaryno.msk.ru/images/birds/Mariyno%20birds/im-59big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857752" y="4572008"/>
            <a:ext cx="1643042" cy="1125211"/>
          </a:xfrm>
          <a:prstGeom prst="rect">
            <a:avLst/>
          </a:prstGeom>
          <a:noFill/>
        </p:spPr>
      </p:pic>
      <p:pic>
        <p:nvPicPr>
          <p:cNvPr id="12308" name="Picture 20" descr="http://mbt-mur51.ucoz.ru/_ph/33/84149007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357950" y="5072074"/>
            <a:ext cx="1643074" cy="142114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6286512" y="6488668"/>
            <a:ext cx="87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2" action="ppaction://hlinkfile"/>
              </a:rPr>
              <a:t>Рябчик</a:t>
            </a:r>
            <a:endParaRPr lang="ru-RU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5143504" y="5715016"/>
            <a:ext cx="125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1" action="ppaction://hlinkfile"/>
              </a:rPr>
              <a:t>Поползень</a:t>
            </a:r>
            <a:endParaRPr lang="ru-RU" dirty="0" smtClean="0"/>
          </a:p>
        </p:txBody>
      </p:sp>
      <p:sp>
        <p:nvSpPr>
          <p:cNvPr id="20" name="Прямоугольник 19"/>
          <p:cNvSpPr/>
          <p:nvPr/>
        </p:nvSpPr>
        <p:spPr>
          <a:xfrm>
            <a:off x="3286116" y="6286520"/>
            <a:ext cx="888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9" action="ppaction://hlinkfile"/>
              </a:rPr>
              <a:t>Сорока</a:t>
            </a:r>
            <a:endParaRPr lang="ru-RU" dirty="0" smtClean="0"/>
          </a:p>
        </p:txBody>
      </p:sp>
      <p:sp>
        <p:nvSpPr>
          <p:cNvPr id="21" name="Прямоугольник 20"/>
          <p:cNvSpPr/>
          <p:nvPr/>
        </p:nvSpPr>
        <p:spPr>
          <a:xfrm>
            <a:off x="1571604" y="5786454"/>
            <a:ext cx="769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8" action="ppaction://hlinkfile"/>
              </a:rPr>
              <a:t>Сойка</a:t>
            </a:r>
            <a:endParaRPr lang="ru-RU" dirty="0" smtClean="0"/>
          </a:p>
        </p:txBody>
      </p:sp>
      <p:sp>
        <p:nvSpPr>
          <p:cNvPr id="22" name="Прямоугольник 21"/>
          <p:cNvSpPr/>
          <p:nvPr/>
        </p:nvSpPr>
        <p:spPr>
          <a:xfrm>
            <a:off x="357158" y="4714884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3" action="ppaction://hlinkfile"/>
              </a:rPr>
              <a:t>Синица</a:t>
            </a:r>
            <a:endParaRPr lang="ru-RU" dirty="0" smtClean="0"/>
          </a:p>
        </p:txBody>
      </p:sp>
      <p:sp>
        <p:nvSpPr>
          <p:cNvPr id="23" name="Прямоугольник 22"/>
          <p:cNvSpPr/>
          <p:nvPr/>
        </p:nvSpPr>
        <p:spPr>
          <a:xfrm>
            <a:off x="4187215" y="3244334"/>
            <a:ext cx="769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8" action="ppaction://hlinkfile"/>
              </a:rPr>
              <a:t>Сойка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Заповедники кемеровской области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Горная </a:t>
            </a:r>
            <a:r>
              <a:rPr lang="ru-RU" dirty="0" err="1" smtClean="0">
                <a:solidFill>
                  <a:srgbClr val="0000FF"/>
                </a:solidFill>
              </a:rPr>
              <a:t>Шория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Кузнецкий Алатау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Поднебесные зубья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Томская </a:t>
            </a:r>
            <a:r>
              <a:rPr lang="ru-RU" dirty="0" err="1" smtClean="0">
                <a:solidFill>
                  <a:srgbClr val="0000FF"/>
                </a:solidFill>
              </a:rPr>
              <a:t>Писаница</a:t>
            </a:r>
            <a:endParaRPr lang="ru-RU" dirty="0" smtClean="0">
              <a:solidFill>
                <a:srgbClr val="0000FF"/>
              </a:solidFill>
            </a:endParaRPr>
          </a:p>
          <a:p>
            <a:r>
              <a:rPr lang="ru-RU" dirty="0" err="1" smtClean="0">
                <a:solidFill>
                  <a:srgbClr val="0000FF"/>
                </a:solidFill>
              </a:rPr>
              <a:t>Шорский</a:t>
            </a:r>
            <a:r>
              <a:rPr lang="ru-RU" dirty="0" smtClean="0">
                <a:solidFill>
                  <a:srgbClr val="0000FF"/>
                </a:solidFill>
              </a:rPr>
              <a:t> государственный природный национальный парк</a:t>
            </a:r>
          </a:p>
          <a:p>
            <a:endParaRPr lang="ru-RU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6703524b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289029">
            <a:off x="4371928" y="1564306"/>
            <a:ext cx="2227644" cy="1670733"/>
          </a:xfrm>
          <a:prstGeom prst="rect">
            <a:avLst/>
          </a:prstGeom>
        </p:spPr>
      </p:pic>
      <p:pic>
        <p:nvPicPr>
          <p:cNvPr id="5" name="Рисунок 4" descr="43054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63510">
            <a:off x="6437094" y="2558455"/>
            <a:ext cx="2036082" cy="1323454"/>
          </a:xfrm>
          <a:prstGeom prst="rect">
            <a:avLst/>
          </a:prstGeom>
        </p:spPr>
      </p:pic>
      <p:pic>
        <p:nvPicPr>
          <p:cNvPr id="6" name="Рисунок 5" descr="_DSC0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7272">
            <a:off x="4607356" y="4673088"/>
            <a:ext cx="2119651" cy="1420166"/>
          </a:xfrm>
          <a:prstGeom prst="rect">
            <a:avLst/>
          </a:prstGeom>
        </p:spPr>
      </p:pic>
      <p:pic>
        <p:nvPicPr>
          <p:cNvPr id="7" name="Рисунок 6" descr="img_1259924830_1000x7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50459">
            <a:off x="2685525" y="5190187"/>
            <a:ext cx="1890394" cy="1259002"/>
          </a:xfrm>
          <a:prstGeom prst="rect">
            <a:avLst/>
          </a:prstGeom>
        </p:spPr>
      </p:pic>
      <p:pic>
        <p:nvPicPr>
          <p:cNvPr id="8" name="Рисунок 7" descr="mif_16_t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398229">
            <a:off x="6778379" y="4504314"/>
            <a:ext cx="1609725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tr.my1.ru/_ph/11/513423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870309" cy="2902732"/>
          </a:xfrm>
          <a:prstGeom prst="rect">
            <a:avLst/>
          </a:prstGeom>
          <a:noFill/>
        </p:spPr>
      </p:pic>
      <p:pic>
        <p:nvPicPr>
          <p:cNvPr id="2052" name="Picture 4" descr="http://nikitaradko.ucoz.ru/_ph/1/422823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73016"/>
            <a:ext cx="3888432" cy="29163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08104" y="476672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0000FF"/>
                </a:solidFill>
              </a:rPr>
              <a:t>Горная </a:t>
            </a:r>
            <a:r>
              <a:rPr lang="ru-RU" sz="6000" dirty="0" err="1" smtClean="0">
                <a:solidFill>
                  <a:srgbClr val="0000FF"/>
                </a:solidFill>
              </a:rPr>
              <a:t>Шория</a:t>
            </a:r>
            <a:r>
              <a:rPr lang="ru-RU" sz="6000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054" name="Picture 6" descr="Река Мрас-Су, Горная Шория - Скала-арка &quot;Слон&quot; на Sib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36283"/>
            <a:ext cx="3888432" cy="2917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5400684" cy="171451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600" dirty="0" smtClean="0"/>
              <a:t>     На территории Горной </a:t>
            </a:r>
            <a:r>
              <a:rPr lang="ru-RU" sz="2600" dirty="0" err="1" smtClean="0"/>
              <a:t>Шории</a:t>
            </a:r>
            <a:r>
              <a:rPr lang="ru-RU" sz="2600" dirty="0" smtClean="0"/>
              <a:t> находятся 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25 памятников природы</a:t>
            </a:r>
            <a:r>
              <a:rPr lang="ru-RU" sz="2600" dirty="0" smtClean="0">
                <a:solidFill>
                  <a:srgbClr val="FF0000"/>
                </a:solidFill>
              </a:rPr>
              <a:t> (</a:t>
            </a:r>
            <a:r>
              <a:rPr lang="ru-RU" sz="2600" dirty="0" smtClean="0"/>
              <a:t>геологических, водных, ботанических, комплексных), из них </a:t>
            </a:r>
            <a:r>
              <a:rPr lang="ru-RU" sz="2600" b="1" dirty="0" smtClean="0"/>
              <a:t>6 наиболее доступны и посещаемы</a:t>
            </a:r>
            <a:r>
              <a:rPr lang="ru-RU" sz="2600" dirty="0" smtClean="0"/>
              <a:t>:</a:t>
            </a:r>
            <a:br>
              <a:rPr lang="ru-RU" sz="2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00496" y="17144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- </a:t>
            </a:r>
            <a:r>
              <a:rPr lang="ru-RU" b="1" dirty="0" smtClean="0">
                <a:solidFill>
                  <a:srgbClr val="FF0000"/>
                </a:solidFill>
              </a:rPr>
              <a:t>Водопад «Сага»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— уникальный гидрологический памятник природы на территории </a:t>
            </a:r>
            <a:r>
              <a:rPr lang="ru-RU" dirty="0" err="1" smtClean="0"/>
              <a:t>Шорского</a:t>
            </a:r>
            <a:r>
              <a:rPr lang="ru-RU" dirty="0" smtClean="0"/>
              <a:t> национального парка. С высоты 15 метров падает, разбиваясь о камни, ручей </a:t>
            </a:r>
            <a:r>
              <a:rPr lang="ru-RU" dirty="0" err="1" smtClean="0"/>
              <a:t>Шолбычак</a:t>
            </a:r>
            <a:r>
              <a:rPr lang="ru-RU" dirty="0" smtClean="0"/>
              <a:t> и успокаивается озерце с небольшим гротом. В каньоне много редких и лекарственных </a:t>
            </a:r>
            <a:r>
              <a:rPr lang="ru-RU" b="1" i="1" dirty="0" smtClean="0">
                <a:hlinkClick r:id="rId2"/>
              </a:rPr>
              <a:t>трав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1986" name="Picture 2" descr="http://www.artsibavenue.ru/images/materials/vodopad%20sa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612"/>
            <a:ext cx="3214710" cy="241103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4071942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1992" name="Picture 8" descr="Файл saga_zim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732610"/>
            <a:ext cx="3714670" cy="2786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3571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- </a:t>
            </a:r>
            <a:r>
              <a:rPr lang="ru-RU" b="1" dirty="0" smtClean="0">
                <a:solidFill>
                  <a:srgbClr val="FF0000"/>
                </a:solidFill>
              </a:rPr>
              <a:t>«Останец (памятник) солдату»</a:t>
            </a:r>
            <a:r>
              <a:rPr lang="ru-RU" b="1" dirty="0" smtClean="0"/>
              <a:t> </a:t>
            </a:r>
            <a:r>
              <a:rPr lang="ru-RU" dirty="0" smtClean="0"/>
              <a:t>— геологический памятник природы находится на территории </a:t>
            </a:r>
            <a:r>
              <a:rPr lang="ru-RU" dirty="0" err="1" smtClean="0"/>
              <a:t>Шорского</a:t>
            </a:r>
            <a:r>
              <a:rPr lang="ru-RU" dirty="0" smtClean="0"/>
              <a:t> национального парка.</a:t>
            </a:r>
            <a:endParaRPr lang="ru-RU" dirty="0"/>
          </a:p>
        </p:txBody>
      </p:sp>
      <p:pic>
        <p:nvPicPr>
          <p:cNvPr id="43010" name="Picture 2" descr="http://www.shor-np.kemv.ru/ostanec_sold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071834" cy="23038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57620" y="150017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 </a:t>
            </a:r>
            <a:r>
              <a:rPr lang="ru-RU" b="1" dirty="0" smtClean="0">
                <a:solidFill>
                  <a:srgbClr val="FF0000"/>
                </a:solidFill>
              </a:rPr>
              <a:t>Скала «Пьющий слон»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— геологический памятник природы на территории </a:t>
            </a:r>
            <a:r>
              <a:rPr lang="ru-RU" dirty="0" err="1" smtClean="0"/>
              <a:t>Шорского</a:t>
            </a:r>
            <a:r>
              <a:rPr lang="ru-RU" dirty="0" smtClean="0"/>
              <a:t> национального парка. Находится на левом берегу реки </a:t>
            </a:r>
            <a:r>
              <a:rPr lang="ru-RU" dirty="0" err="1" smtClean="0"/>
              <a:t>Мрассу</a:t>
            </a:r>
            <a:r>
              <a:rPr lang="ru-RU" dirty="0" smtClean="0"/>
              <a:t>;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3012" name="Picture 4" descr="Файл 23_2_pyushii_sl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714620"/>
            <a:ext cx="3429024" cy="229316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857752" y="5214950"/>
            <a:ext cx="3714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Верблюды</a:t>
            </a:r>
            <a:r>
              <a:rPr lang="ru-RU" dirty="0" smtClean="0"/>
              <a:t> - живописные гранитные останцы на склоне горы Курган, </a:t>
            </a:r>
            <a:r>
              <a:rPr lang="ru-RU" b="1" i="1" dirty="0" smtClean="0">
                <a:hlinkClick r:id="rId4"/>
              </a:rPr>
              <a:t>массив </a:t>
            </a:r>
            <a:r>
              <a:rPr lang="ru-RU" b="1" i="1" dirty="0" err="1" smtClean="0">
                <a:hlinkClick r:id="rId4"/>
              </a:rPr>
              <a:t>Мустаг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3014" name="Picture 6" descr="http://relax-live.ru/images/articles/gornaya%20shor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3786177" cy="2804576"/>
          </a:xfrm>
          <a:prstGeom prst="rect">
            <a:avLst/>
          </a:prstGeom>
          <a:noFill/>
        </p:spPr>
      </p:pic>
      <p:cxnSp>
        <p:nvCxnSpPr>
          <p:cNvPr id="13" name="Прямая со стрелкой 12"/>
          <p:cNvCxnSpPr>
            <a:stCxn id="10" idx="1"/>
          </p:cNvCxnSpPr>
          <p:nvPr/>
        </p:nvCxnSpPr>
        <p:spPr>
          <a:xfrm rot="10800000" flipV="1">
            <a:off x="3929058" y="5676615"/>
            <a:ext cx="928694" cy="3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lik-kuzbassa.narod.ru/Kraevedenie.files/slinza2062-03-09-2010.gif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0"/>
            <a:ext cx="4657724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2428869"/>
            <a:ext cx="650084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Кузнецкий край</a:t>
            </a:r>
          </a:p>
          <a:p>
            <a:endParaRPr lang="ru-RU" b="1" u="sng" dirty="0" smtClean="0"/>
          </a:p>
          <a:p>
            <a:pPr algn="ctr"/>
            <a:r>
              <a:rPr lang="ru-RU" sz="1600" b="1" dirty="0" smtClean="0"/>
              <a:t>Кому - то снится южный берег Крыма. </a:t>
            </a:r>
            <a:br>
              <a:rPr lang="ru-RU" sz="1600" b="1" dirty="0" smtClean="0"/>
            </a:br>
            <a:r>
              <a:rPr lang="ru-RU" sz="1600" b="1" dirty="0" smtClean="0"/>
              <a:t>Кого - то манят пальмы и моря. </a:t>
            </a:r>
            <a:br>
              <a:rPr lang="ru-RU" sz="1600" b="1" dirty="0" smtClean="0"/>
            </a:br>
            <a:r>
              <a:rPr lang="ru-RU" sz="1600" b="1" dirty="0" smtClean="0"/>
              <a:t>А мне Сибирь, как мать -.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600" b="1" dirty="0" smtClean="0"/>
              <a:t>Кузнецкий край - горняцкая земля неповторима.</a:t>
            </a:r>
            <a:br>
              <a:rPr lang="ru-RU" sz="1600" b="1" dirty="0" smtClean="0"/>
            </a:br>
            <a:r>
              <a:rPr lang="ru-RU" sz="1600" b="1" dirty="0" smtClean="0"/>
              <a:t>Здесь отчий дом, здесь родина моя.</a:t>
            </a:r>
            <a:br>
              <a:rPr lang="ru-RU" sz="1600" b="1" dirty="0" smtClean="0"/>
            </a:br>
            <a:r>
              <a:rPr lang="ru-RU" sz="1600" b="1" dirty="0" smtClean="0"/>
              <a:t>Кузнецкий край - жемчужина Сибири. </a:t>
            </a:r>
            <a:br>
              <a:rPr lang="ru-RU" sz="1600" b="1" dirty="0" smtClean="0"/>
            </a:br>
            <a:r>
              <a:rPr lang="ru-RU" sz="1600" b="1" dirty="0" smtClean="0"/>
              <a:t>Народ Кузбасса - мощь его и сила, </a:t>
            </a:r>
            <a:br>
              <a:rPr lang="ru-RU" sz="1600" b="1" dirty="0" smtClean="0"/>
            </a:br>
            <a:r>
              <a:rPr lang="ru-RU" sz="1600" b="1" dirty="0" smtClean="0"/>
              <a:t>Богатство недр и хлебные поля.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600" b="1" dirty="0" smtClean="0"/>
              <a:t>Мне по душе сибирская природа, </a:t>
            </a:r>
            <a:br>
              <a:rPr lang="ru-RU" sz="1600" b="1" dirty="0" smtClean="0"/>
            </a:br>
            <a:r>
              <a:rPr lang="ru-RU" sz="1600" b="1" dirty="0" smtClean="0"/>
              <a:t>Ее просторы, реки и луга, </a:t>
            </a:r>
            <a:br>
              <a:rPr lang="ru-RU" sz="1600" b="1" dirty="0" smtClean="0"/>
            </a:br>
            <a:r>
              <a:rPr lang="ru-RU" sz="1600" b="1" dirty="0" smtClean="0"/>
              <a:t>Напевный говор русского народа </a:t>
            </a:r>
            <a:br>
              <a:rPr lang="ru-RU" sz="1600" b="1" dirty="0" smtClean="0"/>
            </a:br>
            <a:r>
              <a:rPr lang="ru-RU" sz="1600" b="1" dirty="0" smtClean="0"/>
              <a:t>И летний зной, и зимние снега</a:t>
            </a:r>
            <a:endParaRPr lang="ru-RU" sz="1600" dirty="0" smtClean="0"/>
          </a:p>
          <a:p>
            <a:pPr algn="r"/>
            <a:r>
              <a:rPr lang="ru-RU" sz="1600" b="1" i="1" dirty="0" smtClean="0"/>
              <a:t>И</a:t>
            </a:r>
            <a:r>
              <a:rPr lang="ru-RU" sz="1600" b="1" i="1" dirty="0"/>
              <a:t>. </a:t>
            </a:r>
            <a:r>
              <a:rPr lang="ru-RU" sz="1600" b="1" i="1" dirty="0" smtClean="0"/>
              <a:t>Елизарьев</a:t>
            </a:r>
            <a:endParaRPr lang="ru-RU" sz="1600" dirty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Файл p101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24" y="500042"/>
            <a:ext cx="2543020" cy="1907265"/>
          </a:xfrm>
          <a:prstGeom prst="rect">
            <a:avLst/>
          </a:prstGeom>
          <a:noFill/>
        </p:spPr>
      </p:pic>
      <p:pic>
        <p:nvPicPr>
          <p:cNvPr id="44036" name="Picture 4" descr="Файл azasskaya_zimo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000240"/>
            <a:ext cx="3002272" cy="2000264"/>
          </a:xfrm>
          <a:prstGeom prst="rect">
            <a:avLst/>
          </a:prstGeom>
          <a:noFill/>
        </p:spPr>
      </p:pic>
      <p:pic>
        <p:nvPicPr>
          <p:cNvPr id="6" name="Picture 4" descr="1x1.trans Шорский государственный природный   национальный парк – туристический экскурс к истокам природы 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86190"/>
            <a:ext cx="2762269" cy="20717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929322" y="714356"/>
            <a:ext cx="29289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Пещеры </a:t>
            </a:r>
            <a:r>
              <a:rPr lang="ru-RU" dirty="0" smtClean="0"/>
              <a:t>— геологические памятники природы на территории </a:t>
            </a:r>
            <a:r>
              <a:rPr lang="ru-RU" dirty="0" err="1" smtClean="0"/>
              <a:t>Шорского</a:t>
            </a:r>
            <a:r>
              <a:rPr lang="ru-RU" dirty="0" smtClean="0"/>
              <a:t> государственного природного национального парка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72198" y="2500306"/>
            <a:ext cx="19288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5"/>
              </a:rPr>
              <a:t>Осиновая</a:t>
            </a:r>
            <a:endParaRPr lang="ru-RU" dirty="0" smtClean="0"/>
          </a:p>
          <a:p>
            <a:r>
              <a:rPr lang="ru-RU" u="sng" dirty="0" err="1" smtClean="0">
                <a:hlinkClick r:id="rId6"/>
              </a:rPr>
              <a:t>Кизасская</a:t>
            </a:r>
            <a:endParaRPr lang="ru-RU" dirty="0" smtClean="0"/>
          </a:p>
          <a:p>
            <a:r>
              <a:rPr lang="ru-RU" dirty="0" smtClean="0"/>
              <a:t> </a:t>
            </a:r>
            <a:r>
              <a:rPr lang="ru-RU" u="sng" dirty="0" smtClean="0">
                <a:hlinkClick r:id="rId7"/>
              </a:rPr>
              <a:t>Надежда</a:t>
            </a:r>
            <a:r>
              <a:rPr lang="ru-RU" dirty="0" smtClean="0"/>
              <a:t> </a:t>
            </a:r>
          </a:p>
          <a:p>
            <a:r>
              <a:rPr lang="ru-RU" u="sng" dirty="0" smtClean="0">
                <a:hlinkClick r:id="rId8"/>
              </a:rPr>
              <a:t>Октябрьская</a:t>
            </a:r>
            <a:endParaRPr lang="ru-RU" dirty="0" smtClean="0"/>
          </a:p>
          <a:p>
            <a:r>
              <a:rPr lang="ru-RU" dirty="0" smtClean="0">
                <a:solidFill>
                  <a:srgbClr val="0000FF"/>
                </a:solidFill>
              </a:rPr>
              <a:t>Собачьи соты</a:t>
            </a:r>
          </a:p>
          <a:p>
            <a:r>
              <a:rPr lang="ru-RU" u="sng" dirty="0" smtClean="0">
                <a:hlinkClick r:id="rId9"/>
              </a:rPr>
              <a:t>Лунная</a:t>
            </a:r>
            <a:endParaRPr lang="ru-RU" dirty="0" smtClean="0"/>
          </a:p>
          <a:p>
            <a:r>
              <a:rPr lang="ru-RU" dirty="0" smtClean="0">
                <a:solidFill>
                  <a:srgbClr val="0000FF"/>
                </a:solidFill>
              </a:rPr>
              <a:t>Гостиная</a:t>
            </a:r>
          </a:p>
          <a:p>
            <a:r>
              <a:rPr lang="ru-RU" u="sng" dirty="0" smtClean="0">
                <a:hlinkClick r:id="rId10"/>
              </a:rPr>
              <a:t>Песчаная</a:t>
            </a:r>
            <a:endParaRPr lang="ru-RU" dirty="0" smtClean="0"/>
          </a:p>
          <a:p>
            <a:r>
              <a:rPr lang="ru-RU" u="sng" dirty="0" smtClean="0">
                <a:hlinkClick r:id="rId11"/>
              </a:rPr>
              <a:t>Грандиозная</a:t>
            </a:r>
            <a:endParaRPr lang="ru-RU" dirty="0" smtClean="0"/>
          </a:p>
          <a:p>
            <a:r>
              <a:rPr lang="ru-RU" u="sng" dirty="0" err="1" smtClean="0">
                <a:hlinkClick r:id="rId12"/>
              </a:rPr>
              <a:t>Азасская</a:t>
            </a:r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60032" y="404664"/>
            <a:ext cx="365837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00FF"/>
                </a:solidFill>
              </a:rPr>
              <a:t>Кузнецкий</a:t>
            </a:r>
          </a:p>
          <a:p>
            <a:r>
              <a:rPr lang="ru-RU" sz="6000" dirty="0" smtClean="0">
                <a:solidFill>
                  <a:srgbClr val="0000FF"/>
                </a:solidFill>
              </a:rPr>
              <a:t> Алатау</a:t>
            </a:r>
          </a:p>
        </p:txBody>
      </p:sp>
      <p:pic>
        <p:nvPicPr>
          <p:cNvPr id="1026" name="Picture 2" descr="http://pics2.pokazuha.ru/p442/z/5/6703514i5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24324" cy="3240360"/>
          </a:xfrm>
          <a:prstGeom prst="rect">
            <a:avLst/>
          </a:prstGeom>
          <a:noFill/>
        </p:spPr>
      </p:pic>
      <p:pic>
        <p:nvPicPr>
          <p:cNvPr id="1028" name="Picture 4" descr="http://outwalk.ru/photo/main.php?g2_view=core.DownloadItem&amp;g2_itemId=15906&amp;g2_serialNumber=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645024"/>
            <a:ext cx="4785941" cy="2952328"/>
          </a:xfrm>
          <a:prstGeom prst="rect">
            <a:avLst/>
          </a:prstGeom>
          <a:noFill/>
        </p:spPr>
      </p:pic>
      <p:pic>
        <p:nvPicPr>
          <p:cNvPr id="1030" name="Picture 6" descr="http://larinko.ru/wp-content/uploads/2010/08/DSCN0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3647453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8640"/>
            <a:ext cx="8820472" cy="569755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/>
              <a:t>Заповедник Кузнецкий Алатау</a:t>
            </a:r>
            <a:endParaRPr lang="ru-RU" sz="2400" dirty="0" smtClean="0"/>
          </a:p>
          <a:p>
            <a:pPr>
              <a:buNone/>
            </a:pPr>
            <a:r>
              <a:rPr lang="ru-RU" sz="1900" dirty="0" smtClean="0"/>
              <a:t>Кузнецкая котловина с трех сторон, как подковой, охвачена горами: с запада — </a:t>
            </a:r>
            <a:r>
              <a:rPr lang="ru-RU" sz="1900" b="1" i="1" dirty="0" err="1" smtClean="0"/>
              <a:t>Салаирским</a:t>
            </a:r>
            <a:r>
              <a:rPr lang="ru-RU" sz="1900" b="1" i="1" dirty="0" smtClean="0"/>
              <a:t> кряжем</a:t>
            </a:r>
            <a:r>
              <a:rPr lang="ru-RU" sz="1900" dirty="0" smtClean="0"/>
              <a:t>, с юга — </a:t>
            </a:r>
            <a:r>
              <a:rPr lang="ru-RU" sz="1900" b="1" i="1" dirty="0" smtClean="0"/>
              <a:t>Абаканским хребтом</a:t>
            </a:r>
            <a:r>
              <a:rPr lang="ru-RU" sz="1900" dirty="0" smtClean="0"/>
              <a:t>, с востока — </a:t>
            </a:r>
            <a:r>
              <a:rPr lang="ru-RU" sz="1900" b="1" i="1" dirty="0" smtClean="0"/>
              <a:t>Кузнецким Алатау</a:t>
            </a:r>
            <a:r>
              <a:rPr lang="ru-RU" sz="1900" dirty="0" smtClean="0"/>
              <a:t>.</a:t>
            </a:r>
          </a:p>
          <a:p>
            <a:pPr>
              <a:buNone/>
            </a:pPr>
            <a:r>
              <a:rPr lang="ru-RU" sz="1900" b="1" dirty="0" err="1" smtClean="0"/>
              <a:t>Салаирский</a:t>
            </a:r>
            <a:r>
              <a:rPr lang="ru-RU" sz="1900" b="1" dirty="0" smtClean="0"/>
              <a:t> кряж</a:t>
            </a:r>
            <a:r>
              <a:rPr lang="ru-RU" sz="1900" dirty="0" smtClean="0"/>
              <a:t> — древние горы. На нем нет снежников и горных озер, но с него берет начало несколько рек. </a:t>
            </a:r>
          </a:p>
          <a:p>
            <a:pPr>
              <a:buNone/>
            </a:pPr>
            <a:r>
              <a:rPr lang="ru-RU" sz="1900" dirty="0" smtClean="0"/>
              <a:t>Длина </a:t>
            </a:r>
            <a:r>
              <a:rPr lang="ru-RU" sz="1900" dirty="0" err="1" smtClean="0"/>
              <a:t>Салаирского</a:t>
            </a:r>
            <a:r>
              <a:rPr lang="ru-RU" sz="1900" dirty="0" smtClean="0"/>
              <a:t> кряжа около 300 километров. Ширина 15-40 километров. Средняя высота 400 метров от уровня моря. </a:t>
            </a:r>
          </a:p>
          <a:p>
            <a:pPr>
              <a:buNone/>
            </a:pPr>
            <a:r>
              <a:rPr lang="ru-RU" sz="1900" dirty="0" smtClean="0"/>
              <a:t>Наиболее значимые вершины </a:t>
            </a:r>
            <a:r>
              <a:rPr lang="ru-RU" sz="1900" b="1" i="1" dirty="0" err="1" smtClean="0"/>
              <a:t>Кивда</a:t>
            </a:r>
            <a:r>
              <a:rPr lang="ru-RU" sz="1900" dirty="0" smtClean="0"/>
              <a:t> (618 м), </a:t>
            </a:r>
            <a:r>
              <a:rPr lang="ru-RU" sz="1900" b="1" i="1" dirty="0" smtClean="0"/>
              <a:t>Барсук</a:t>
            </a:r>
            <a:r>
              <a:rPr lang="ru-RU" sz="1900" dirty="0" smtClean="0"/>
              <a:t> (566 м), </a:t>
            </a:r>
            <a:r>
              <a:rPr lang="ru-RU" sz="1900" b="1" i="1" dirty="0" smtClean="0"/>
              <a:t>Гусек</a:t>
            </a:r>
            <a:r>
              <a:rPr lang="ru-RU" sz="1900" dirty="0" smtClean="0"/>
              <a:t> (589 м), </a:t>
            </a:r>
            <a:r>
              <a:rPr lang="ru-RU" sz="1900" b="1" i="1" dirty="0" err="1" smtClean="0"/>
              <a:t>Тягун</a:t>
            </a:r>
            <a:r>
              <a:rPr lang="ru-RU" sz="1900" dirty="0" smtClean="0"/>
              <a:t> (562 м), </a:t>
            </a:r>
            <a:r>
              <a:rPr lang="ru-RU" sz="1900" b="1" i="1" dirty="0" smtClean="0"/>
              <a:t>Мохнатая</a:t>
            </a:r>
            <a:r>
              <a:rPr lang="ru-RU" sz="1900" dirty="0" smtClean="0"/>
              <a:t> (555 м), </a:t>
            </a:r>
            <a:r>
              <a:rPr lang="ru-RU" sz="1900" b="1" i="1" dirty="0" smtClean="0"/>
              <a:t>Синюха</a:t>
            </a:r>
            <a:r>
              <a:rPr lang="ru-RU" sz="1900" dirty="0" smtClean="0"/>
              <a:t> (536 м), </a:t>
            </a:r>
            <a:r>
              <a:rPr lang="ru-RU" sz="1900" b="1" i="1" dirty="0" smtClean="0"/>
              <a:t>Копна</a:t>
            </a:r>
            <a:r>
              <a:rPr lang="ru-RU" sz="1900" dirty="0" smtClean="0"/>
              <a:t> (509 м), </a:t>
            </a:r>
            <a:r>
              <a:rPr lang="ru-RU" sz="1900" b="1" i="1" dirty="0" smtClean="0"/>
              <a:t>Золотая</a:t>
            </a:r>
            <a:r>
              <a:rPr lang="ru-RU" sz="1900" dirty="0" smtClean="0"/>
              <a:t> (416 м) и другие. </a:t>
            </a:r>
          </a:p>
          <a:p>
            <a:pPr>
              <a:buNone/>
            </a:pPr>
            <a:r>
              <a:rPr lang="ru-RU" sz="1900" b="1" dirty="0" smtClean="0"/>
              <a:t>Абаканский хребет</a:t>
            </a:r>
            <a:r>
              <a:rPr lang="ru-RU" sz="1900" dirty="0" smtClean="0"/>
              <a:t> поднимается на водоразделе рек Абакан (бассейн Енисея), Томь и Лебедь (бассейн Оби). </a:t>
            </a:r>
          </a:p>
          <a:p>
            <a:pPr>
              <a:buNone/>
            </a:pPr>
            <a:r>
              <a:rPr lang="ru-RU" sz="1900" dirty="0" smtClean="0"/>
              <a:t>Длина около 300 км.</a:t>
            </a:r>
          </a:p>
          <a:p>
            <a:pPr>
              <a:buNone/>
            </a:pPr>
            <a:r>
              <a:rPr lang="ru-RU" sz="1900" dirty="0" smtClean="0"/>
              <a:t>Средняя высота 1400—1700 м.</a:t>
            </a:r>
          </a:p>
          <a:p>
            <a:pPr>
              <a:buNone/>
            </a:pPr>
            <a:r>
              <a:rPr lang="ru-RU" sz="1900" dirty="0" smtClean="0"/>
              <a:t>Высшая точка - гора </a:t>
            </a:r>
            <a:r>
              <a:rPr lang="ru-RU" sz="1900" b="1" i="1" dirty="0" smtClean="0"/>
              <a:t>Большой Аталык</a:t>
            </a:r>
            <a:r>
              <a:rPr lang="ru-RU" sz="1900" dirty="0" smtClean="0"/>
              <a:t>-1984 м.</a:t>
            </a:r>
          </a:p>
          <a:p>
            <a:pPr>
              <a:buNone/>
            </a:pPr>
            <a:r>
              <a:rPr lang="ru-RU" sz="1900" dirty="0" smtClean="0"/>
              <a:t>Вторая по высоте вершина — гора </a:t>
            </a:r>
            <a:r>
              <a:rPr lang="ru-RU" sz="1900" b="1" i="1" dirty="0" smtClean="0"/>
              <a:t>Большая Куль-Тайга</a:t>
            </a:r>
            <a:r>
              <a:rPr lang="ru-RU" sz="1900" dirty="0" smtClean="0"/>
              <a:t> -1883 м.</a:t>
            </a:r>
          </a:p>
          <a:p>
            <a:pPr>
              <a:buNone/>
            </a:pPr>
            <a:r>
              <a:rPr lang="ru-RU" sz="1900" b="1" dirty="0" smtClean="0"/>
              <a:t>Кузнецкий Алатау</a:t>
            </a:r>
            <a:r>
              <a:rPr lang="ru-RU" sz="1900" dirty="0" smtClean="0"/>
              <a:t> - самая большая горная система области. </a:t>
            </a:r>
          </a:p>
          <a:p>
            <a:pPr>
              <a:buNone/>
            </a:pPr>
            <a:r>
              <a:rPr lang="ru-RU" sz="1900" dirty="0" smtClean="0"/>
              <a:t>Тюркский термин «</a:t>
            </a:r>
            <a:r>
              <a:rPr lang="ru-RU" sz="1900" b="1" i="1" dirty="0" smtClean="0"/>
              <a:t>Алатау</a:t>
            </a:r>
            <a:r>
              <a:rPr lang="ru-RU" sz="1900" dirty="0" smtClean="0"/>
              <a:t>» переводится как «пестрые горы» </a:t>
            </a:r>
            <a:r>
              <a:rPr lang="ru-RU" sz="1900" i="1" dirty="0" smtClean="0"/>
              <a:t>(</a:t>
            </a:r>
            <a:r>
              <a:rPr lang="ru-RU" sz="1900" i="1" dirty="0" err="1" smtClean="0"/>
              <a:t>тюрк</a:t>
            </a:r>
            <a:r>
              <a:rPr lang="ru-RU" sz="1900" i="1" dirty="0" smtClean="0"/>
              <a:t>. ала — пёстрый и </a:t>
            </a:r>
            <a:r>
              <a:rPr lang="ru-RU" sz="1900" i="1" dirty="0" err="1" smtClean="0"/>
              <a:t>тау</a:t>
            </a:r>
            <a:r>
              <a:rPr lang="ru-RU" sz="1900" i="1" dirty="0" smtClean="0"/>
              <a:t> — горы).</a:t>
            </a:r>
            <a:endParaRPr lang="ru-RU" sz="1900" dirty="0" smtClean="0"/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img-fotki.yandex.ru/get/5014/26088170.36/0_76259_c8d4620c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425002" cy="2466001"/>
          </a:xfrm>
          <a:prstGeom prst="rect">
            <a:avLst/>
          </a:prstGeom>
          <a:noFill/>
        </p:spPr>
      </p:pic>
      <p:pic>
        <p:nvPicPr>
          <p:cNvPr id="9" name="Picture 4" descr="Поднебесные зубь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3522158" cy="2638417"/>
          </a:xfrm>
          <a:prstGeom prst="rect">
            <a:avLst/>
          </a:prstGeom>
          <a:noFill/>
        </p:spPr>
      </p:pic>
      <p:pic>
        <p:nvPicPr>
          <p:cNvPr id="33794" name="Picture 2" descr="http://4.bp.blogspot.com/-oJwuM95_-So/UO7bmYAxr2I/AAAAAAAAHg0/tzGxQ5gKQTQ/s1600/fg20130110_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45024"/>
            <a:ext cx="3491880" cy="261891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71128" y="620688"/>
            <a:ext cx="487287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00FF"/>
                </a:solidFill>
              </a:rPr>
              <a:t>Поднебесные </a:t>
            </a:r>
          </a:p>
          <a:p>
            <a:r>
              <a:rPr lang="ru-RU" sz="6000" dirty="0" smtClean="0">
                <a:solidFill>
                  <a:srgbClr val="0000FF"/>
                </a:solidFill>
              </a:rPr>
              <a:t>зубья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Поднебесные зубья (информация о регионе)</a:t>
            </a:r>
          </a:p>
          <a:p>
            <a:r>
              <a:rPr lang="ru-RU" dirty="0" smtClean="0"/>
              <a:t>Самые высокие горы</a:t>
            </a:r>
            <a:r>
              <a:rPr lang="ru-RU" b="1" dirty="0" smtClean="0"/>
              <a:t> Кемеровской области</a:t>
            </a:r>
            <a:r>
              <a:rPr lang="ru-RU" dirty="0" smtClean="0"/>
              <a:t> находятся в </a:t>
            </a:r>
            <a:r>
              <a:rPr lang="ru-RU" b="1" dirty="0" smtClean="0"/>
              <a:t>Кузнецком Алатау</a:t>
            </a:r>
            <a:r>
              <a:rPr lang="ru-RU" dirty="0" smtClean="0"/>
              <a:t>. В треугольнике, ограниченном с юга Томью, а с северо-запада и востока ее притоками </a:t>
            </a:r>
            <a:r>
              <a:rPr lang="ru-RU" dirty="0" err="1" smtClean="0"/>
              <a:t>Бельсу</a:t>
            </a:r>
            <a:r>
              <a:rPr lang="ru-RU" dirty="0" smtClean="0"/>
              <a:t> и </a:t>
            </a:r>
            <a:r>
              <a:rPr lang="ru-RU" dirty="0" err="1" smtClean="0"/>
              <a:t>Казыром</a:t>
            </a:r>
            <a:r>
              <a:rPr lang="ru-RU" dirty="0" smtClean="0"/>
              <a:t>, лежит хребет, отдельные вершины которого взметнулись на двухкилометровую высоту.</a:t>
            </a:r>
          </a:p>
          <a:p>
            <a:r>
              <a:rPr lang="ru-RU" b="1" dirty="0" smtClean="0"/>
              <a:t>Самые высокие вершины: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b="1" dirty="0" smtClean="0"/>
              <a:t>Старая крепость</a:t>
            </a:r>
            <a:r>
              <a:rPr lang="ru-RU" dirty="0" smtClean="0"/>
              <a:t> (2217 м),</a:t>
            </a:r>
          </a:p>
          <a:p>
            <a:r>
              <a:rPr lang="ru-RU" dirty="0" smtClean="0"/>
              <a:t>- </a:t>
            </a:r>
            <a:r>
              <a:rPr lang="ru-RU" b="1" dirty="0" smtClean="0"/>
              <a:t>Верхний Зуб</a:t>
            </a:r>
            <a:r>
              <a:rPr lang="ru-RU" dirty="0" smtClean="0"/>
              <a:t> – (2178 м),</a:t>
            </a:r>
          </a:p>
          <a:p>
            <a:r>
              <a:rPr lang="ru-RU" dirty="0" smtClean="0"/>
              <a:t>- </a:t>
            </a:r>
            <a:r>
              <a:rPr lang="ru-RU" b="1" dirty="0" smtClean="0"/>
              <a:t>Большой Зуб</a:t>
            </a:r>
            <a:r>
              <a:rPr lang="ru-RU" dirty="0" smtClean="0"/>
              <a:t> (2046 м).</a:t>
            </a:r>
          </a:p>
          <a:p>
            <a:r>
              <a:rPr lang="ru-RU" dirty="0" smtClean="0"/>
              <a:t>Отсюда берут начало многие ручьи и речки, наполняющие холодными водами </a:t>
            </a:r>
            <a:r>
              <a:rPr lang="ru-RU" b="1" dirty="0" err="1" smtClean="0"/>
              <a:t>Бельсу</a:t>
            </a:r>
            <a:r>
              <a:rPr lang="ru-RU" dirty="0" smtClean="0"/>
              <a:t>, </a:t>
            </a:r>
            <a:r>
              <a:rPr lang="ru-RU" b="1" dirty="0" err="1" smtClean="0"/>
              <a:t>Казыр</a:t>
            </a:r>
            <a:r>
              <a:rPr lang="ru-RU" dirty="0" smtClean="0"/>
              <a:t>, а также </a:t>
            </a:r>
            <a:r>
              <a:rPr lang="ru-RU" b="1" dirty="0" smtClean="0"/>
              <a:t>Белый </a:t>
            </a:r>
            <a:r>
              <a:rPr lang="ru-RU" b="1" dirty="0" err="1" smtClean="0"/>
              <a:t>Июс</a:t>
            </a:r>
            <a:r>
              <a:rPr lang="ru-RU" dirty="0" smtClean="0"/>
              <a:t>, впадающий в </a:t>
            </a:r>
            <a:r>
              <a:rPr lang="ru-RU" b="1" dirty="0" smtClean="0"/>
              <a:t>Чулым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88640"/>
            <a:ext cx="355898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00FF"/>
                </a:solidFill>
              </a:rPr>
              <a:t>Томская</a:t>
            </a:r>
          </a:p>
          <a:p>
            <a:r>
              <a:rPr lang="ru-RU" sz="6000" dirty="0" smtClean="0">
                <a:solidFill>
                  <a:srgbClr val="0000FF"/>
                </a:solidFill>
              </a:rPr>
              <a:t> </a:t>
            </a:r>
            <a:r>
              <a:rPr lang="ru-RU" sz="6000" dirty="0" err="1" smtClean="0">
                <a:solidFill>
                  <a:srgbClr val="0000FF"/>
                </a:solidFill>
              </a:rPr>
              <a:t>Писаница</a:t>
            </a:r>
            <a:endParaRPr lang="ru-RU" sz="6000" dirty="0" smtClean="0">
              <a:solidFill>
                <a:srgbClr val="0000FF"/>
              </a:solidFill>
            </a:endParaRPr>
          </a:p>
        </p:txBody>
      </p:sp>
      <p:pic>
        <p:nvPicPr>
          <p:cNvPr id="39940" name="Picture 4" descr="http://img0.liveinternet.ru/images/attach/c/8/100/992/100992274_pod7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149080"/>
            <a:ext cx="3670467" cy="2397274"/>
          </a:xfrm>
          <a:prstGeom prst="rect">
            <a:avLst/>
          </a:prstGeom>
          <a:noFill/>
        </p:spPr>
      </p:pic>
      <p:pic>
        <p:nvPicPr>
          <p:cNvPr id="39942" name="Picture 6" descr="http://dic.academic.ru/pictures/wiki/files/84/Tomskaya_Pisanitsa.jpg"/>
          <p:cNvPicPr>
            <a:picLocks noChangeAspect="1" noChangeArrowheads="1"/>
          </p:cNvPicPr>
          <p:nvPr/>
        </p:nvPicPr>
        <p:blipFill>
          <a:blip r:embed="rId3" cstate="print"/>
          <a:srcRect r="27487"/>
          <a:stretch>
            <a:fillRect/>
          </a:stretch>
        </p:blipFill>
        <p:spPr bwMode="auto">
          <a:xfrm>
            <a:off x="611560" y="404664"/>
            <a:ext cx="3600400" cy="3267886"/>
          </a:xfrm>
          <a:prstGeom prst="rect">
            <a:avLst/>
          </a:prstGeom>
          <a:noFill/>
        </p:spPr>
      </p:pic>
      <p:pic>
        <p:nvPicPr>
          <p:cNvPr id="39944" name="Picture 8" descr="http://s018.radikal.ru/i521/1205/22/db498f0f61b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089915"/>
            <a:ext cx="3096344" cy="4545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569755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/>
              <a:t>«Томская </a:t>
            </a:r>
            <a:r>
              <a:rPr lang="ru-RU" sz="2400" b="1" dirty="0" err="1" smtClean="0"/>
              <a:t>писаница</a:t>
            </a:r>
            <a:r>
              <a:rPr lang="ru-RU" sz="2400" b="1" dirty="0" smtClean="0"/>
              <a:t>»</a:t>
            </a:r>
            <a:r>
              <a:rPr lang="ru-RU" sz="2400" dirty="0" smtClean="0"/>
              <a:t> </a:t>
            </a:r>
            <a:r>
              <a:rPr lang="ru-RU" sz="1800" dirty="0" smtClean="0"/>
              <a:t>—это историко-культурный и природный музей-заповедник созданный в начале 1988 года. </a:t>
            </a:r>
          </a:p>
          <a:p>
            <a:pPr>
              <a:buNone/>
            </a:pPr>
            <a:r>
              <a:rPr lang="ru-RU" sz="1800" b="1" dirty="0" smtClean="0"/>
              <a:t>Расположена «Томская </a:t>
            </a:r>
            <a:r>
              <a:rPr lang="ru-RU" sz="1800" b="1" dirty="0" err="1" smtClean="0"/>
              <a:t>писаница</a:t>
            </a:r>
            <a:r>
              <a:rPr lang="ru-RU" sz="1800" b="1" dirty="0" smtClean="0"/>
              <a:t>»</a:t>
            </a:r>
            <a:r>
              <a:rPr lang="ru-RU" sz="1800" dirty="0" smtClean="0"/>
              <a:t> в лесопарковой зоне на правом берегу Томи. </a:t>
            </a:r>
          </a:p>
          <a:p>
            <a:pPr>
              <a:buNone/>
            </a:pPr>
            <a:r>
              <a:rPr lang="ru-RU" sz="1800" dirty="0" smtClean="0"/>
              <a:t>Древнее природно-историческое святилище содержит около 280 наскальных рисунков (лось, медведь, антропоморфные существа, знаки солнца и т.д.). Многие изображения уникальны и являются шедеврами первобытного искусства. </a:t>
            </a:r>
          </a:p>
          <a:p>
            <a:pPr>
              <a:buNone/>
            </a:pPr>
            <a:r>
              <a:rPr lang="ru-RU" sz="1800" b="1" dirty="0" smtClean="0"/>
              <a:t>Флора «Томской </a:t>
            </a:r>
            <a:r>
              <a:rPr lang="ru-RU" sz="1800" b="1" dirty="0" err="1" smtClean="0"/>
              <a:t>Писаницы</a:t>
            </a:r>
            <a:r>
              <a:rPr lang="ru-RU" sz="1800" b="1" dirty="0" smtClean="0"/>
              <a:t>» </a:t>
            </a:r>
            <a:r>
              <a:rPr lang="ru-RU" sz="1800" dirty="0" smtClean="0"/>
              <a:t>очень богата и разнообразна. На её территории найдено около 400 видов высших растений. Около 40 видов являются редкими на территории Кузбасса и нуждаются в охране. Животный мир «Томской </a:t>
            </a:r>
            <a:r>
              <a:rPr lang="ru-RU" sz="1800" dirty="0" err="1" smtClean="0"/>
              <a:t>Писаницы</a:t>
            </a:r>
            <a:r>
              <a:rPr lang="ru-RU" sz="1800" dirty="0" smtClean="0"/>
              <a:t>» так же богат и разнообразен. Заповедник пересекает древняя лосиная тропа, ведущая к переправе через Томь, и по ней регулярно проходят лоси, косули. Зимой забегают волки и рыси. Постоянными обитателями музея-заповедника являются лиса, норка, колонок, горностай, ласка, барсук, заяц, бурундук. Также много мелких грызунов – мышей и полёвок, землеройки, можно увидеть в заповеднике и летучих мышей. </a:t>
            </a:r>
          </a:p>
          <a:p>
            <a:pPr>
              <a:buNone/>
            </a:pPr>
            <a:r>
              <a:rPr lang="ru-RU" sz="1800" b="1" dirty="0" smtClean="0"/>
              <a:t>В «Томской </a:t>
            </a:r>
            <a:r>
              <a:rPr lang="ru-RU" sz="1800" b="1" dirty="0" err="1" smtClean="0"/>
              <a:t>Писанице</a:t>
            </a:r>
            <a:r>
              <a:rPr lang="ru-RU" sz="1800" b="1" dirty="0" smtClean="0"/>
              <a:t>»</a:t>
            </a:r>
            <a:r>
              <a:rPr lang="ru-RU" sz="1800" dirty="0" smtClean="0"/>
              <a:t>огромное разнообразие птиц- около 150 видов. Здесь обитает два вида ядовитых змей – обыкновенная гадюка и щитомордник, так же живородящая ящерица, жабы и остромордая лягушка. </a:t>
            </a:r>
            <a:r>
              <a:rPr lang="ru-RU" sz="1800" b="1" dirty="0" smtClean="0"/>
              <a:t>В заповеднике «Томской </a:t>
            </a:r>
            <a:r>
              <a:rPr lang="ru-RU" sz="1800" b="1" dirty="0" err="1" smtClean="0"/>
              <a:t>Писанице</a:t>
            </a:r>
            <a:r>
              <a:rPr lang="ru-RU" sz="1800" b="1" dirty="0" smtClean="0"/>
              <a:t>»</a:t>
            </a:r>
            <a:r>
              <a:rPr lang="ru-RU" sz="1800" dirty="0" smtClean="0"/>
              <a:t> можно увидеть множество разнообразных насекомых, паукообразных, моллюсков и других интересных животных. </a:t>
            </a: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332656"/>
            <a:ext cx="6186502" cy="468052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6200" dirty="0" smtClean="0"/>
          </a:p>
          <a:p>
            <a:pPr>
              <a:buNone/>
            </a:pPr>
            <a:endParaRPr lang="ru-RU" sz="6200" dirty="0" smtClean="0"/>
          </a:p>
          <a:p>
            <a:pPr>
              <a:buNone/>
            </a:pPr>
            <a:endParaRPr lang="ru-RU" sz="6200" dirty="0" smtClean="0"/>
          </a:p>
          <a:p>
            <a:pPr>
              <a:buNone/>
            </a:pPr>
            <a:r>
              <a:rPr lang="ru-RU" sz="7600" dirty="0" smtClean="0"/>
              <a:t>      расположен на юге Кемеровской области на территории </a:t>
            </a:r>
            <a:r>
              <a:rPr lang="ru-RU" sz="7600" dirty="0" err="1" smtClean="0"/>
              <a:t>Таштагольского</a:t>
            </a:r>
            <a:r>
              <a:rPr lang="ru-RU" sz="7600" dirty="0" smtClean="0"/>
              <a:t> района. </a:t>
            </a:r>
            <a:br>
              <a:rPr lang="ru-RU" sz="7600" dirty="0" smtClean="0"/>
            </a:br>
            <a:r>
              <a:rPr lang="ru-RU" sz="7600" dirty="0" smtClean="0"/>
              <a:t/>
            </a:r>
            <a:br>
              <a:rPr lang="ru-RU" sz="7600" dirty="0" smtClean="0"/>
            </a:br>
            <a:r>
              <a:rPr lang="ru-RU" sz="7600" dirty="0" smtClean="0"/>
              <a:t>Общая площадь парка 338,3 тыс. га, все земли предоставлены национальному парку (почти 1/4 площади </a:t>
            </a:r>
            <a:r>
              <a:rPr lang="ru-RU" sz="7600" dirty="0" err="1" smtClean="0"/>
              <a:t>Шории</a:t>
            </a:r>
            <a:r>
              <a:rPr lang="ru-RU" sz="7600" dirty="0" smtClean="0"/>
              <a:t>). Основная территория расположена в бассейне реки </a:t>
            </a:r>
            <a:r>
              <a:rPr lang="ru-RU" sz="7600" b="1" i="1" dirty="0" err="1" smtClean="0">
                <a:hlinkClick r:id="rId2"/>
              </a:rPr>
              <a:t>Мрас-Су</a:t>
            </a:r>
            <a:r>
              <a:rPr lang="ru-RU" sz="7600" dirty="0" smtClean="0"/>
              <a:t>, крайняя западная часть лежит в верховьях реки </a:t>
            </a:r>
            <a:r>
              <a:rPr lang="ru-RU" sz="7600" b="1" i="1" dirty="0" smtClean="0">
                <a:hlinkClick r:id="rId3"/>
              </a:rPr>
              <a:t>Кондома</a:t>
            </a:r>
            <a:r>
              <a:rPr lang="ru-RU" sz="7600" dirty="0" smtClean="0"/>
              <a:t>. </a:t>
            </a:r>
            <a:br>
              <a:rPr lang="ru-RU" sz="7600" dirty="0" smtClean="0"/>
            </a:br>
            <a:r>
              <a:rPr lang="ru-RU" sz="7600" dirty="0" smtClean="0"/>
              <a:t>Национальный парк “</a:t>
            </a:r>
            <a:r>
              <a:rPr lang="ru-RU" sz="7600" dirty="0" err="1" smtClean="0"/>
              <a:t>Шорский</a:t>
            </a:r>
            <a:r>
              <a:rPr lang="ru-RU" sz="7600" dirty="0" smtClean="0"/>
              <a:t>” создан в 1989 г. в Кемеровской области с целью охраны природных комплексов эталонных и уникальных участков горной </a:t>
            </a:r>
            <a:r>
              <a:rPr lang="ru-RU" sz="7600" dirty="0" err="1" smtClean="0"/>
              <a:t>Шории</a:t>
            </a:r>
            <a:r>
              <a:rPr lang="ru-RU" sz="7600" dirty="0" smtClean="0"/>
              <a:t>, в частности кедровых </a:t>
            </a:r>
            <a:r>
              <a:rPr lang="ru-RU" sz="7600" dirty="0" err="1" smtClean="0"/>
              <a:t>ценозов</a:t>
            </a:r>
            <a:r>
              <a:rPr lang="ru-RU" sz="7600" dirty="0" smtClean="0"/>
              <a:t> и черневой тайги, а также – сохранение культурного наследия коренной </a:t>
            </a:r>
            <a:r>
              <a:rPr lang="ru-RU" sz="7600" dirty="0" err="1" smtClean="0"/>
              <a:t>шорской</a:t>
            </a:r>
            <a:r>
              <a:rPr lang="ru-RU" sz="7600" dirty="0" smtClean="0"/>
              <a:t> национальности .</a:t>
            </a:r>
            <a:br>
              <a:rPr lang="ru-RU" sz="7600" dirty="0" smtClean="0"/>
            </a:br>
            <a:r>
              <a:rPr lang="ru-RU" sz="7600" dirty="0" smtClean="0"/>
              <a:t/>
            </a:r>
            <a:br>
              <a:rPr lang="ru-RU" sz="7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endParaRPr lang="ru-RU" sz="5600" dirty="0"/>
          </a:p>
        </p:txBody>
      </p:sp>
      <p:pic>
        <p:nvPicPr>
          <p:cNvPr id="10242" name="Picture 2" descr="http://im4-tub-ru.yandex.net/i?id=52221795-37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301208"/>
            <a:ext cx="3689293" cy="1242061"/>
          </a:xfrm>
          <a:prstGeom prst="rect">
            <a:avLst/>
          </a:prstGeom>
          <a:noFill/>
        </p:spPr>
      </p:pic>
      <p:pic>
        <p:nvPicPr>
          <p:cNvPr id="10244" name="Picture 4" descr="http://im5-tub-ru.yandex.net/i?id=222947502-04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56992"/>
            <a:ext cx="1619250" cy="1428750"/>
          </a:xfrm>
          <a:prstGeom prst="rect">
            <a:avLst/>
          </a:prstGeom>
          <a:noFill/>
        </p:spPr>
      </p:pic>
      <p:pic>
        <p:nvPicPr>
          <p:cNvPr id="10246" name="Picture 6" descr="http://strana.ru/media/images/uploaded/gallery_promo190555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5157192"/>
            <a:ext cx="2786082" cy="1547824"/>
          </a:xfrm>
          <a:prstGeom prst="rect">
            <a:avLst/>
          </a:prstGeom>
          <a:noFill/>
        </p:spPr>
      </p:pic>
      <p:pic>
        <p:nvPicPr>
          <p:cNvPr id="10250" name="Picture 10" descr="http://img-e.photosight.ru/c66/2910733_lar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28604"/>
            <a:ext cx="1997698" cy="1138688"/>
          </a:xfrm>
          <a:prstGeom prst="rect">
            <a:avLst/>
          </a:prstGeom>
          <a:noFill/>
        </p:spPr>
      </p:pic>
      <p:pic>
        <p:nvPicPr>
          <p:cNvPr id="8" name="Picture 8" descr="http://stigvil.narod.ru/pohozd/2005/07/2/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844824"/>
            <a:ext cx="1890638" cy="125097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55776" y="188640"/>
            <a:ext cx="5598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0000FF"/>
                </a:solidFill>
              </a:rPr>
              <a:t>Шорский</a:t>
            </a:r>
            <a:r>
              <a:rPr lang="ru-RU" sz="2800" dirty="0" smtClean="0">
                <a:solidFill>
                  <a:srgbClr val="0000FF"/>
                </a:solidFill>
              </a:rPr>
              <a:t> государственный природный национальный парк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35896" y="188640"/>
            <a:ext cx="550810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 smtClean="0">
                <a:solidFill>
                  <a:srgbClr val="0000FF"/>
                </a:solidFill>
              </a:rPr>
              <a:t>Полезные ископаемые Кемеровской области</a:t>
            </a:r>
          </a:p>
          <a:p>
            <a:pPr fontAlgn="base"/>
            <a:r>
              <a:rPr lang="ru-RU" sz="2000" b="1" dirty="0" smtClean="0"/>
              <a:t>Уголь главное, но не единственное богатство Кузнецкой земли. </a:t>
            </a:r>
            <a:r>
              <a:rPr lang="ru-RU" sz="2000" dirty="0" smtClean="0"/>
              <a:t>В ее недрах сокрыта вся периодическая таблица Менделеева.</a:t>
            </a:r>
          </a:p>
        </p:txBody>
      </p:sp>
      <p:pic>
        <p:nvPicPr>
          <p:cNvPr id="4100" name="Picture 4" descr="http://www.kommersant.ru/Issues.photo/DAILY/2012/005M/KNO_001700_00086_1_t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581128"/>
            <a:ext cx="3024336" cy="2017332"/>
          </a:xfrm>
          <a:prstGeom prst="rect">
            <a:avLst/>
          </a:prstGeom>
          <a:noFill/>
        </p:spPr>
      </p:pic>
      <p:pic>
        <p:nvPicPr>
          <p:cNvPr id="4102" name="Picture 6" descr="http://lboard.net/images/normal/ads_24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1977684" cy="2636912"/>
          </a:xfrm>
          <a:prstGeom prst="rect">
            <a:avLst/>
          </a:prstGeom>
          <a:noFill/>
        </p:spPr>
      </p:pic>
      <p:pic>
        <p:nvPicPr>
          <p:cNvPr id="7" name="Picture 2" descr="http://www.lazurj.lv/ru/images/bri3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420888"/>
            <a:ext cx="2952328" cy="1963855"/>
          </a:xfrm>
          <a:prstGeom prst="rect">
            <a:avLst/>
          </a:prstGeom>
          <a:noFill/>
        </p:spPr>
      </p:pic>
      <p:pic>
        <p:nvPicPr>
          <p:cNvPr id="4104" name="Picture 8" descr="http://nacep.ru/wp-content/uploads/2012/12/ugolkopank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293096"/>
            <a:ext cx="3168352" cy="2113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260648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dirty="0" smtClean="0"/>
              <a:t>Имеются в Кемеровской области и другие виды  ископаемых. </a:t>
            </a:r>
          </a:p>
        </p:txBody>
      </p:sp>
      <p:pic>
        <p:nvPicPr>
          <p:cNvPr id="3074" name="Picture 2" descr="http://900igr.net/datai/okruzhajuschij-mir/Gorjuchie-iskopaemye/0008-002-Gorjuchie-iskopaemy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228184" y="1484784"/>
            <a:ext cx="2088232" cy="1566174"/>
          </a:xfrm>
          <a:prstGeom prst="rect">
            <a:avLst/>
          </a:prstGeom>
          <a:noFill/>
        </p:spPr>
      </p:pic>
      <p:pic>
        <p:nvPicPr>
          <p:cNvPr id="3076" name="Picture 4" descr="http://images.reklama.com.ua/2010-04-12/408606/photos0-800x600.jpeg"/>
          <p:cNvPicPr>
            <a:picLocks noChangeAspect="1" noChangeArrowheads="1"/>
          </p:cNvPicPr>
          <p:nvPr/>
        </p:nvPicPr>
        <p:blipFill>
          <a:blip r:embed="rId3" cstate="print"/>
          <a:srcRect b="15581"/>
          <a:stretch>
            <a:fillRect/>
          </a:stretch>
        </p:blipFill>
        <p:spPr bwMode="auto">
          <a:xfrm>
            <a:off x="1331640" y="1412776"/>
            <a:ext cx="2448272" cy="155010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1960" y="1772816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Торф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3501008"/>
            <a:ext cx="208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Мрамор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078" name="Picture 6" descr="http://i.pamjatnikiuga.ru/u/7a/124a4a56da11e38fcfe8aa87cd4527/-/Tverdyiy-belyiy-mramoru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437112"/>
            <a:ext cx="2518777" cy="1898576"/>
          </a:xfrm>
          <a:prstGeom prst="rect">
            <a:avLst/>
          </a:prstGeom>
          <a:noFill/>
        </p:spPr>
      </p:pic>
      <p:pic>
        <p:nvPicPr>
          <p:cNvPr id="3080" name="Picture 8" descr="http://art-ural.biz/mramor/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437112"/>
            <a:ext cx="2304256" cy="1800200"/>
          </a:xfrm>
          <a:prstGeom prst="rect">
            <a:avLst/>
          </a:prstGeom>
          <a:noFill/>
        </p:spPr>
      </p:pic>
      <p:pic>
        <p:nvPicPr>
          <p:cNvPr id="3082" name="Picture 10" descr="http://www.prantilcamillo.it/images/Materiali/MARMO/ROSSO/ROSSO-LEVANTO-CLASSICO_ROSS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437112"/>
            <a:ext cx="2088232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285728"/>
            <a:ext cx="5472122" cy="601188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n-lt"/>
              </a:rPr>
              <a:t>До Великой Отечественной войны Кузбасс входил в состав Новосибирской области. Вопрос о выделении Кемеровской области в самостоятельную административную единицу встал потому, что значимость её значительно выросла в войну. </a:t>
            </a:r>
            <a:r>
              <a:rPr lang="ru-RU" sz="2000" dirty="0" smtClean="0">
                <a:latin typeface="+mn-lt"/>
              </a:rPr>
              <a:t>Кузбасс </a:t>
            </a:r>
            <a:r>
              <a:rPr lang="ru-RU" sz="2000" dirty="0">
                <a:latin typeface="+mn-lt"/>
              </a:rPr>
              <a:t>стал первой угольной, второй металлургической базой военной экономики и крупным центром оборонной промышленности. </a:t>
            </a:r>
            <a:r>
              <a:rPr lang="ru-RU" sz="2000" dirty="0" smtClean="0">
                <a:latin typeface="+mn-lt"/>
              </a:rPr>
              <a:t>26 </a:t>
            </a:r>
            <a:r>
              <a:rPr lang="ru-RU" sz="2000" dirty="0">
                <a:latin typeface="+mn-lt"/>
              </a:rPr>
              <a:t>января 1943 года Президиум Верховного Совета СССР издал указ об образовании Кемеровской области в составе РСФСР. Новой области передавалось 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территории, на которой находилось 9 из 12 городов, 17 из 30 рабочих посёлков, 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23 </a:t>
            </a:r>
            <a:r>
              <a:rPr lang="ru-RU" sz="2000" dirty="0">
                <a:latin typeface="+mn-lt"/>
              </a:rPr>
              <a:t>из 75 </a:t>
            </a:r>
            <a:r>
              <a:rPr lang="ru-RU" sz="2000" dirty="0" smtClean="0">
                <a:latin typeface="+mn-lt"/>
              </a:rPr>
              <a:t>районов.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E:\дети идут в школу\_map_g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857232"/>
            <a:ext cx="3215541" cy="4676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0"/>
            <a:ext cx="2877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Железная руда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2348880"/>
            <a:ext cx="1410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Золото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4653136"/>
            <a:ext cx="124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Песок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krai.myschool44.edu.ru/pics/poleznye_iskopaemye/margane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1967159" cy="1477145"/>
          </a:xfrm>
          <a:prstGeom prst="rect">
            <a:avLst/>
          </a:prstGeom>
          <a:noFill/>
        </p:spPr>
      </p:pic>
      <p:pic>
        <p:nvPicPr>
          <p:cNvPr id="2052" name="Picture 4" descr="http://sirna.ir/wp-content/uploads/2013/07/k-006805081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836712"/>
            <a:ext cx="1944216" cy="1296144"/>
          </a:xfrm>
          <a:prstGeom prst="rect">
            <a:avLst/>
          </a:prstGeom>
          <a:noFill/>
        </p:spPr>
      </p:pic>
      <p:pic>
        <p:nvPicPr>
          <p:cNvPr id="2054" name="Picture 6" descr="http://www.profi-forex.org/system/news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764704"/>
            <a:ext cx="2016224" cy="1512168"/>
          </a:xfrm>
          <a:prstGeom prst="rect">
            <a:avLst/>
          </a:prstGeom>
          <a:noFill/>
        </p:spPr>
      </p:pic>
      <p:pic>
        <p:nvPicPr>
          <p:cNvPr id="2056" name="Picture 8" descr="http://img.ecplaza.com/my/wilsmanu/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924944"/>
            <a:ext cx="1800200" cy="1500917"/>
          </a:xfrm>
          <a:prstGeom prst="rect">
            <a:avLst/>
          </a:prstGeom>
          <a:noFill/>
        </p:spPr>
      </p:pic>
      <p:pic>
        <p:nvPicPr>
          <p:cNvPr id="2058" name="Picture 10" descr="http://www.jaiom18.com/wp-content/uploads/2010/08/gold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2996952"/>
            <a:ext cx="2232248" cy="1580583"/>
          </a:xfrm>
          <a:prstGeom prst="rect">
            <a:avLst/>
          </a:prstGeom>
          <a:noFill/>
        </p:spPr>
      </p:pic>
      <p:pic>
        <p:nvPicPr>
          <p:cNvPr id="2060" name="Picture 12" descr="http://xn--b1aajaomfvwe8l8a.xn--p1ai/pict/pt_np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996952"/>
            <a:ext cx="2488388" cy="1527870"/>
          </a:xfrm>
          <a:prstGeom prst="rect">
            <a:avLst/>
          </a:prstGeom>
          <a:noFill/>
        </p:spPr>
      </p:pic>
      <p:pic>
        <p:nvPicPr>
          <p:cNvPr id="2062" name="Picture 14" descr="http://prodaem.dp.ua/images/14717/pesok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4581128"/>
            <a:ext cx="1584176" cy="2005286"/>
          </a:xfrm>
          <a:prstGeom prst="rect">
            <a:avLst/>
          </a:prstGeom>
          <a:noFill/>
        </p:spPr>
      </p:pic>
      <p:pic>
        <p:nvPicPr>
          <p:cNvPr id="2064" name="Picture 16" descr="http://static.estateline.ru/files/bbs/h0000/22417/5954.jpeg"/>
          <p:cNvPicPr>
            <a:picLocks noChangeAspect="1" noChangeArrowheads="1"/>
          </p:cNvPicPr>
          <p:nvPr/>
        </p:nvPicPr>
        <p:blipFill>
          <a:blip r:embed="rId9" cstate="print"/>
          <a:srcRect b="19720"/>
          <a:stretch>
            <a:fillRect/>
          </a:stretch>
        </p:blipFill>
        <p:spPr bwMode="auto">
          <a:xfrm>
            <a:off x="3347864" y="5157192"/>
            <a:ext cx="2376264" cy="1430756"/>
          </a:xfrm>
          <a:prstGeom prst="rect">
            <a:avLst/>
          </a:prstGeom>
          <a:noFill/>
        </p:spPr>
      </p:pic>
      <p:pic>
        <p:nvPicPr>
          <p:cNvPr id="2066" name="Picture 18" descr="http://vdvsp.ru/pic/doska/1359637130.jpg"/>
          <p:cNvPicPr>
            <a:picLocks noChangeAspect="1" noChangeArrowheads="1"/>
          </p:cNvPicPr>
          <p:nvPr/>
        </p:nvPicPr>
        <p:blipFill>
          <a:blip r:embed="rId10" cstate="print"/>
          <a:srcRect b="12052"/>
          <a:stretch>
            <a:fillRect/>
          </a:stretch>
        </p:blipFill>
        <p:spPr bwMode="auto">
          <a:xfrm>
            <a:off x="6300192" y="5013176"/>
            <a:ext cx="2448272" cy="1613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bali.ru/wp-content/uploads/2014/03/gerb_kemerovskoj_oblast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32656"/>
            <a:ext cx="2952328" cy="318615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87624" y="-1436578"/>
            <a:ext cx="4392488" cy="837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Песнь о Кузбассе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В российской нашей необъятной шири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Есть край известный.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Край, где мы живем.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Зовут его «Жемчужиной Сибири»,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А мы землей любимою зовем.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Кузбасс - земля особенного рода,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Ее не спутать ни с какой другой.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И днем и ночью жаркая работа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Кипит и на земле и под землей.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Хранит земля несметные запасы.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Щедры поля родимой стороны.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От ритма жизни нашего Кузбасса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Зависит состояние страны.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Шумит тайга.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Зовут к вершинам горы.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Земля отцов нам с детства дорога.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Волнуют сердце милые просторы,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Ласкают взгляд крутые берега.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Гордимся мы твоею доброй славой,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Твоим богатством, наш родимый край.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Кузнецкий край, на благо всей державы, </a:t>
            </a:r>
            <a:b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На счастье нам живи и процветай!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В. Иванов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87624" y="-436303"/>
            <a:ext cx="6480720" cy="652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Источники </a:t>
            </a:r>
            <a:r>
              <a:rPr lang="ru-RU" sz="2400" b="1" dirty="0"/>
              <a:t>информации</a:t>
            </a:r>
            <a:r>
              <a:rPr lang="ru-RU" sz="2400" b="1" dirty="0" smtClean="0"/>
              <a:t>:</a:t>
            </a:r>
          </a:p>
          <a:p>
            <a:endParaRPr lang="ru-RU" sz="2400" b="1" dirty="0" smtClean="0"/>
          </a:p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stepnoischool.edusite.ru/p48aa1.html</a:t>
            </a:r>
            <a:endParaRPr lang="ru-RU" sz="2400" dirty="0" smtClean="0"/>
          </a:p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krai.myschool44.edu.ru/istoriya</a:t>
            </a:r>
            <a:endParaRPr lang="ru-RU" sz="2400" dirty="0" smtClean="0"/>
          </a:p>
          <a:p>
            <a:r>
              <a:rPr lang="en-US" sz="2400" dirty="0">
                <a:hlinkClick r:id="rId4"/>
              </a:rPr>
              <a:t>http://ecokem.ru/vodnye-resursy</a:t>
            </a:r>
            <a:r>
              <a:rPr lang="en-US" sz="2400" dirty="0" smtClean="0">
                <a:hlinkClick r:id="rId4"/>
              </a:rPr>
              <a:t>/</a:t>
            </a:r>
            <a:endParaRPr lang="ru-RU" sz="2400" dirty="0" smtClean="0"/>
          </a:p>
          <a:p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www.sheregesh.su/gornaya-shoriya-sheregesh</a:t>
            </a:r>
            <a:endParaRPr lang="ru-RU" sz="2400" dirty="0" smtClean="0"/>
          </a:p>
          <a:p>
            <a:r>
              <a:rPr lang="en-US" sz="2400" dirty="0">
                <a:hlinkClick r:id="rId6"/>
              </a:rPr>
              <a:t>http://</a:t>
            </a:r>
            <a:r>
              <a:rPr lang="en-US" sz="2400" dirty="0" smtClean="0">
                <a:hlinkClick r:id="rId6"/>
              </a:rPr>
              <a:t>visit-kuzbass.ru/ru/chto-posetit/dostoprimechatelnosti/pamyatniki-prirody/99-zapovednik-kuznetskij-alatau.html</a:t>
            </a:r>
            <a:endParaRPr lang="ru-RU" sz="2400" dirty="0" smtClean="0"/>
          </a:p>
          <a:p>
            <a:r>
              <a:rPr lang="en-US" sz="2400" dirty="0" smtClean="0">
                <a:hlinkClick r:id="rId7"/>
              </a:rPr>
              <a:t>https</a:t>
            </a:r>
            <a:r>
              <a:rPr lang="en-US" sz="2400" dirty="0">
                <a:hlinkClick r:id="rId7"/>
              </a:rPr>
              <a:t>://tomskayapisanitsa.ru</a:t>
            </a:r>
            <a:r>
              <a:rPr lang="en-US" sz="2400" dirty="0" smtClean="0">
                <a:hlinkClick r:id="rId7"/>
              </a:rPr>
              <a:t>/</a:t>
            </a:r>
            <a:endParaRPr lang="ru-RU" sz="2400" dirty="0" smtClean="0"/>
          </a:p>
          <a:p>
            <a:r>
              <a:rPr lang="en-US" sz="2400" dirty="0">
                <a:hlinkClick r:id="rId8"/>
              </a:rPr>
              <a:t>https://shorskynp.ru</a:t>
            </a:r>
            <a:r>
              <a:rPr lang="en-US" sz="2400" dirty="0" smtClean="0">
                <a:hlinkClick r:id="rId8"/>
              </a:rPr>
              <a:t>/</a:t>
            </a:r>
            <a:endParaRPr lang="ru-RU" sz="2400" dirty="0" smtClean="0"/>
          </a:p>
          <a:p>
            <a:r>
              <a:rPr lang="en-US" sz="2400" dirty="0">
                <a:hlinkClick r:id="rId9"/>
              </a:rPr>
              <a:t>https://gekoms.org/2012/10/13/note-12</a:t>
            </a:r>
            <a:r>
              <a:rPr lang="en-US" sz="2400" dirty="0" smtClean="0">
                <a:hlinkClick r:id="rId9"/>
              </a:rPr>
              <a:t>/</a:t>
            </a:r>
            <a:endParaRPr lang="ru-RU" sz="2400" dirty="0" smtClean="0"/>
          </a:p>
          <a:p>
            <a:r>
              <a:rPr lang="en-US" sz="2400" dirty="0">
                <a:hlinkClick r:id="rId10"/>
              </a:rPr>
              <a:t>http://</a:t>
            </a:r>
            <a:r>
              <a:rPr lang="en-US" sz="2400" dirty="0" smtClean="0">
                <a:hlinkClick r:id="rId10"/>
              </a:rPr>
              <a:t>www.lik-kuzbassa.narod.ru/stihi-o-kuzbasse.htm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2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5507" y="2967335"/>
            <a:ext cx="78589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68" y="500042"/>
            <a:ext cx="5114932" cy="5626121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На </a:t>
            </a:r>
            <a:r>
              <a:rPr lang="ru-RU" dirty="0"/>
              <a:t>территории Кемеровской области находится один из крупнейших в мире - Кузнецкий угольный бассейн. </a:t>
            </a:r>
            <a:endParaRPr lang="ru-RU" dirty="0" smtClean="0"/>
          </a:p>
          <a:p>
            <a:pPr>
              <a:buNone/>
            </a:pPr>
            <a:r>
              <a:rPr lang="ru-RU" dirty="0"/>
              <a:t>Кемеровская </a:t>
            </a:r>
            <a:r>
              <a:rPr lang="ru-RU" dirty="0" smtClean="0"/>
              <a:t>область - Кузбасс </a:t>
            </a:r>
            <a:r>
              <a:rPr lang="ru-RU" dirty="0"/>
              <a:t>– это не только крупнейший индустриальный район Сибири, но и область с высокоразвитым продуктивным сельским хозяйством. Так же в Кузбассе </a:t>
            </a:r>
            <a:r>
              <a:rPr lang="ru-RU" dirty="0" smtClean="0"/>
              <a:t>много заповедников и </a:t>
            </a:r>
            <a:r>
              <a:rPr lang="ru-RU" dirty="0"/>
              <a:t>памятников природы.</a:t>
            </a:r>
            <a:br>
              <a:rPr lang="ru-RU" dirty="0"/>
            </a:br>
            <a:endParaRPr lang="ru-RU" dirty="0" smtClean="0"/>
          </a:p>
          <a:p>
            <a:pPr>
              <a:buNone/>
            </a:pPr>
            <a:r>
              <a:rPr lang="ru-RU" dirty="0"/>
              <a:t>Площадь Кемеровской </a:t>
            </a:r>
            <a:r>
              <a:rPr lang="ru-RU" dirty="0" smtClean="0"/>
              <a:t>области- Кузбасса </a:t>
            </a:r>
            <a:r>
              <a:rPr lang="ru-RU" dirty="0"/>
              <a:t>– 95, 5 тыс. кв. км. Административный центр</a:t>
            </a:r>
            <a:r>
              <a:rPr lang="ru-RU" b="1" dirty="0"/>
              <a:t> – </a:t>
            </a:r>
            <a:r>
              <a:rPr lang="ru-RU" dirty="0"/>
              <a:t>город Кемерово. Другие крупные города Кузбасса: Новокузнецк, Прокопьевск, Белово, </a:t>
            </a:r>
            <a:r>
              <a:rPr lang="ru-RU" dirty="0" err="1"/>
              <a:t>Ленинск-Кузнецкий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В области –19 </a:t>
            </a:r>
            <a:r>
              <a:rPr lang="ru-RU" dirty="0" smtClean="0"/>
              <a:t>муниципальных округов, </a:t>
            </a:r>
            <a:r>
              <a:rPr lang="ru-RU" dirty="0"/>
              <a:t>19 городов, 47 поселков городского типа. Кемеровская </a:t>
            </a:r>
            <a:r>
              <a:rPr lang="ru-RU" dirty="0" smtClean="0"/>
              <a:t>область - Кузбасс </a:t>
            </a:r>
            <a:r>
              <a:rPr lang="ru-RU" dirty="0"/>
              <a:t>включена в Сибирский Федеральный округ.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ttp://lik-kuzbassa.narod.ru/Kraevedenie.files/map-kem.gif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3032908" cy="471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10544" y="476672"/>
            <a:ext cx="4247736" cy="6167038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4200" dirty="0" smtClean="0"/>
              <a:t>         </a:t>
            </a:r>
          </a:p>
          <a:p>
            <a:pPr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4200" dirty="0"/>
              <a:t> </a:t>
            </a:r>
            <a:r>
              <a:rPr lang="ru-RU" sz="4200" dirty="0" smtClean="0"/>
              <a:t>        </a:t>
            </a:r>
            <a:r>
              <a:rPr lang="ru-RU" sz="5500" dirty="0" smtClean="0"/>
              <a:t>В Кузбассе суровая продолжительная зима (температура января от -17 до -30 градусов и ниже) сменяется в апреле короткой весной, переходящей в жаркое лето (температура в июле от +17 до +30 градусов).</a:t>
            </a:r>
          </a:p>
          <a:p>
            <a:pPr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5500" dirty="0" smtClean="0"/>
              <a:t>       Хорошим временем года часто бывает сухая сибирская осень, переходящая в морозную снежную зиму. Горы защищают Кузнецкую котловину от ветров и задерживают влагу, приносимую в Сибирь воздушными течениями с запада. </a:t>
            </a:r>
          </a:p>
          <a:p>
            <a:pPr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5500" dirty="0" smtClean="0"/>
              <a:t>        Ветреных дней в Кузбассе меньше, чем в Омске, Новосибирске, Барнауле; осадков выпадает больше, чем в других областях Западной Сибири. Снежный покров в Кемеровской области больше, чем в соседних областях. Особенно он велик на горнолыжных курортах – в Горной </a:t>
            </a:r>
            <a:r>
              <a:rPr lang="ru-RU" sz="5500" dirty="0" err="1" smtClean="0"/>
              <a:t>Шории</a:t>
            </a:r>
            <a:r>
              <a:rPr lang="ru-RU" sz="5500" dirty="0" smtClean="0"/>
              <a:t> и Кузнецком Алатау. </a:t>
            </a:r>
          </a:p>
          <a:p>
            <a:pPr>
              <a:buNone/>
            </a:pPr>
            <a:endParaRPr lang="ru-RU" sz="5000" dirty="0"/>
          </a:p>
        </p:txBody>
      </p:sp>
      <p:sp>
        <p:nvSpPr>
          <p:cNvPr id="3075" name="AutoShape 3" descr="http://im3-tub-ru.yandex.net/i?id=195803605-27-72&amp;n=21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685800"/>
            <a:ext cx="19050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7" name="AutoShape 5" descr="http://im3-tub-ru.yandex.net/i?id=195803605-27-72&amp;n=21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685800"/>
            <a:ext cx="19050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 descr="Мыски Кемеровская област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2702328" cy="2024308"/>
          </a:xfrm>
          <a:prstGeom prst="rect">
            <a:avLst/>
          </a:prstGeom>
          <a:noFill/>
        </p:spPr>
      </p:pic>
      <p:pic>
        <p:nvPicPr>
          <p:cNvPr id="3081" name="Picture 9" descr="http://www.dl.persianmob.net/images/group/2012.01.25/sib/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714488"/>
            <a:ext cx="3253254" cy="2143140"/>
          </a:xfrm>
          <a:prstGeom prst="rect">
            <a:avLst/>
          </a:prstGeom>
          <a:noFill/>
        </p:spPr>
      </p:pic>
      <p:pic>
        <p:nvPicPr>
          <p:cNvPr id="3083" name="Picture 11" descr="http://www.kuzinfo.ru/images/News2012/20120413%20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429000"/>
            <a:ext cx="2762270" cy="2071702"/>
          </a:xfrm>
          <a:prstGeom prst="rect">
            <a:avLst/>
          </a:prstGeom>
          <a:noFill/>
        </p:spPr>
      </p:pic>
      <p:pic>
        <p:nvPicPr>
          <p:cNvPr id="3085" name="Picture 13" descr="http://img-fotki.yandex.ru/get/4607/kirov-hobby.18/0_5242b_1649d98d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8" y="4857760"/>
            <a:ext cx="2447914" cy="1630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124744"/>
            <a:ext cx="4114800" cy="428133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ts val="1800"/>
              </a:lnSpc>
              <a:buNone/>
            </a:pPr>
            <a:r>
              <a:rPr lang="ru-RU" dirty="0" smtClean="0"/>
              <a:t>       Наиболее крупными реками нашей области являются Томь, Кия, </a:t>
            </a:r>
            <a:r>
              <a:rPr lang="ru-RU" dirty="0" err="1" smtClean="0"/>
              <a:t>Яя</a:t>
            </a:r>
            <a:r>
              <a:rPr lang="ru-RU" dirty="0" smtClean="0"/>
              <a:t>, Чулым, </a:t>
            </a:r>
            <a:r>
              <a:rPr lang="ru-RU" dirty="0" err="1" smtClean="0"/>
              <a:t>Чумыш</a:t>
            </a:r>
            <a:r>
              <a:rPr lang="ru-RU" dirty="0" smtClean="0"/>
              <a:t>, Иня. Почти все наши реки берут начало в горах. Здесь они имеют быстрое течение, каменистое дно, много перекатов. Выйдя на равнину, они приобретают более спокойное течение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     Питание у рек смешанное, больше снеговое. Уровень воды в течении года сильно меняется: весной в мае реки разливаются, летом сильно мелеют, осенью снова из–за дождей становятся полноводными. В середине ноября реки покрываются льдом. </a:t>
            </a:r>
            <a:r>
              <a:rPr lang="ru-RU" dirty="0" smtClean="0"/>
              <a:t>Ледостав </a:t>
            </a:r>
            <a:r>
              <a:rPr lang="ru-RU" dirty="0"/>
              <a:t>длится 150-160 дней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http://lik-kuzbassa.narod.ru/Kraevedenie.files/map-kar-ekol.gif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364333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8" y="642919"/>
            <a:ext cx="2971792" cy="5715039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Реки:</a:t>
            </a:r>
            <a:endParaRPr lang="ru-RU" dirty="0" smtClean="0"/>
          </a:p>
          <a:p>
            <a:r>
              <a:rPr lang="ru-RU" dirty="0">
                <a:hlinkClick r:id="rId2" action="ppaction://hlinkfile"/>
              </a:rPr>
              <a:t>Иня</a:t>
            </a:r>
            <a:endParaRPr lang="ru-RU" dirty="0" smtClean="0"/>
          </a:p>
          <a:p>
            <a:r>
              <a:rPr lang="ru-RU" dirty="0">
                <a:hlinkClick r:id="rId3" action="ppaction://hlinkfile"/>
              </a:rPr>
              <a:t>Кия</a:t>
            </a:r>
            <a:endParaRPr lang="ru-RU" dirty="0" smtClean="0"/>
          </a:p>
          <a:p>
            <a:r>
              <a:rPr lang="ru-RU" dirty="0">
                <a:hlinkClick r:id="rId4" action="ppaction://hlinkfile"/>
              </a:rPr>
              <a:t>Кондома</a:t>
            </a:r>
            <a:endParaRPr lang="ru-RU" dirty="0" smtClean="0"/>
          </a:p>
          <a:p>
            <a:r>
              <a:rPr lang="ru-RU" dirty="0" err="1">
                <a:hlinkClick r:id="rId5" action="ppaction://hlinkfile"/>
              </a:rPr>
              <a:t>Мрас-Су</a:t>
            </a:r>
            <a:endParaRPr lang="ru-RU" dirty="0" smtClean="0"/>
          </a:p>
          <a:p>
            <a:r>
              <a:rPr lang="ru-RU" dirty="0" smtClean="0">
                <a:hlinkClick r:id="rId6"/>
              </a:rPr>
              <a:t>Мундыбаш</a:t>
            </a:r>
            <a:endParaRPr lang="ru-RU" dirty="0" smtClean="0"/>
          </a:p>
          <a:p>
            <a:r>
              <a:rPr lang="ru-RU" dirty="0" err="1">
                <a:hlinkClick r:id="rId7"/>
              </a:rPr>
              <a:t>Мундыбашевка</a:t>
            </a:r>
            <a:endParaRPr lang="ru-RU" dirty="0" smtClean="0"/>
          </a:p>
          <a:p>
            <a:r>
              <a:rPr lang="ru-RU" dirty="0" err="1" smtClean="0">
                <a:hlinkClick r:id="rId8"/>
              </a:rPr>
              <a:t>Пызас</a:t>
            </a:r>
            <a:endParaRPr lang="ru-RU" dirty="0" smtClean="0"/>
          </a:p>
          <a:p>
            <a:r>
              <a:rPr lang="ru-RU" dirty="0">
                <a:hlinkClick r:id="rId9" action="ppaction://hlinkfile"/>
              </a:rPr>
              <a:t>Томь</a:t>
            </a:r>
            <a:endParaRPr lang="ru-RU" dirty="0" smtClean="0"/>
          </a:p>
          <a:p>
            <a:r>
              <a:rPr lang="ru-RU" dirty="0" err="1">
                <a:hlinkClick r:id="rId10" action="ppaction://hlinkfile"/>
              </a:rPr>
              <a:t>Чумыш</a:t>
            </a:r>
            <a:endParaRPr lang="ru-RU" dirty="0" smtClean="0"/>
          </a:p>
          <a:p>
            <a:r>
              <a:rPr lang="ru-RU" dirty="0" err="1">
                <a:hlinkClick r:id="rId11" action="ppaction://hlinkfile"/>
              </a:rPr>
              <a:t>Яя</a:t>
            </a:r>
            <a:endParaRPr lang="ru-RU" dirty="0" smtClean="0"/>
          </a:p>
          <a:p>
            <a:r>
              <a:rPr lang="ru-RU" dirty="0">
                <a:hlinkClick r:id="rId12" action="ppaction://hlinkfile"/>
              </a:rPr>
              <a:t>Уса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1506" name="Picture 2" descr="http://sankurtur.ru/upload/iblock/3ac/3ac9b58de17c65145893c3cc3e9c14bb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58" y="285728"/>
            <a:ext cx="2876542" cy="1990403"/>
          </a:xfrm>
          <a:prstGeom prst="rect">
            <a:avLst/>
          </a:prstGeom>
          <a:noFill/>
        </p:spPr>
      </p:pic>
      <p:pic>
        <p:nvPicPr>
          <p:cNvPr id="21508" name="Picture 4" descr="http://krai.myschool44.edu.ru/pics/vodoyomy/kiya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5984" y="2071678"/>
            <a:ext cx="2878345" cy="2162169"/>
          </a:xfrm>
          <a:prstGeom prst="rect">
            <a:avLst/>
          </a:prstGeom>
          <a:noFill/>
        </p:spPr>
      </p:pic>
      <p:pic>
        <p:nvPicPr>
          <p:cNvPr id="21510" name="Picture 6" descr="http://www.irtysh.ru/images/kemerovo/reka-kia/pict190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5720" y="3643314"/>
            <a:ext cx="2928926" cy="2200164"/>
          </a:xfrm>
          <a:prstGeom prst="rect">
            <a:avLst/>
          </a:prstGeom>
          <a:noFill/>
        </p:spPr>
      </p:pic>
      <p:pic>
        <p:nvPicPr>
          <p:cNvPr id="7" name="Рисунок 6" descr="_DSC0022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786050" y="4643446"/>
            <a:ext cx="3000396" cy="2010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86446" y="357166"/>
            <a:ext cx="2757478" cy="2857519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Озера:</a:t>
            </a:r>
            <a:endParaRPr lang="ru-RU" dirty="0" smtClean="0"/>
          </a:p>
          <a:p>
            <a:r>
              <a:rPr lang="ru-RU" dirty="0">
                <a:hlinkClick r:id="rId2" action="ppaction://hlinkfile"/>
              </a:rPr>
              <a:t>Берчикуль Большой, Берчикуль Малый</a:t>
            </a:r>
            <a:endParaRPr lang="ru-RU" dirty="0" smtClean="0"/>
          </a:p>
          <a:p>
            <a:r>
              <a:rPr lang="ru-RU" dirty="0">
                <a:hlinkClick r:id="rId3" action="ppaction://hlinkfile"/>
              </a:rPr>
              <a:t>Пустое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r>
              <a:rPr lang="ru-RU" dirty="0" err="1">
                <a:hlinkClick r:id="rId4" action="ppaction://hlinkfile"/>
              </a:rPr>
              <a:t>Среднетерсинское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img_1259924830_1000x7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57166"/>
            <a:ext cx="2855772" cy="1901944"/>
          </a:xfrm>
          <a:prstGeom prst="rect">
            <a:avLst/>
          </a:prstGeom>
        </p:spPr>
      </p:pic>
      <p:pic>
        <p:nvPicPr>
          <p:cNvPr id="5" name="Рисунок 4" descr="IMG_82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1785926"/>
            <a:ext cx="3071299" cy="2046733"/>
          </a:xfrm>
          <a:prstGeom prst="rect">
            <a:avLst/>
          </a:prstGeom>
        </p:spPr>
      </p:pic>
      <p:pic>
        <p:nvPicPr>
          <p:cNvPr id="6" name="Рисунок 5" descr="0_6bfc1_b0aca1cd_X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6446" y="2714620"/>
            <a:ext cx="2651129" cy="19883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3071810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Водохранилище:</a:t>
            </a:r>
            <a:endParaRPr lang="ru-RU" dirty="0" smtClean="0"/>
          </a:p>
          <a:p>
            <a:r>
              <a:rPr lang="ru-RU" dirty="0" smtClean="0">
                <a:hlinkClick r:id="rId8"/>
              </a:rPr>
              <a:t>Беловское море (водохранилище)</a:t>
            </a:r>
            <a:endParaRPr lang="ru-RU" dirty="0"/>
          </a:p>
        </p:txBody>
      </p:sp>
      <p:pic>
        <p:nvPicPr>
          <p:cNvPr id="19458" name="Picture 2" descr="http://user.frantob.ru/filebrowser/articles/avtotreval/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4357694"/>
            <a:ext cx="3000396" cy="2246743"/>
          </a:xfrm>
          <a:prstGeom prst="rect">
            <a:avLst/>
          </a:prstGeom>
          <a:noFill/>
        </p:spPr>
      </p:pic>
      <p:pic>
        <p:nvPicPr>
          <p:cNvPr id="19460" name="Picture 4" descr="http://im0-tub-ru.yandex.net/i?id=347367703-26-7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4071942"/>
            <a:ext cx="2487073" cy="1608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285728"/>
            <a:ext cx="3614734" cy="621510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5100" b="1" dirty="0" smtClean="0">
                <a:solidFill>
                  <a:srgbClr val="FF0000"/>
                </a:solidFill>
              </a:rPr>
              <a:t>Рыбы водящиеся в водоёмах </a:t>
            </a:r>
            <a:r>
              <a:rPr lang="ru-RU" sz="5100" b="1" dirty="0">
                <a:solidFill>
                  <a:srgbClr val="FF0000"/>
                </a:solidFill>
              </a:rPr>
              <a:t>К</a:t>
            </a:r>
            <a:r>
              <a:rPr lang="ru-RU" sz="5100" b="1" dirty="0" smtClean="0">
                <a:solidFill>
                  <a:srgbClr val="FF0000"/>
                </a:solidFill>
              </a:rPr>
              <a:t>емеровской области</a:t>
            </a:r>
            <a:endParaRPr lang="ru-RU" sz="5100" dirty="0" smtClean="0">
              <a:solidFill>
                <a:srgbClr val="FF0000"/>
              </a:solidFill>
            </a:endParaRPr>
          </a:p>
          <a:p>
            <a:r>
              <a:rPr lang="ru-RU" sz="4200" dirty="0" smtClean="0">
                <a:hlinkClick r:id="rId2" action="ppaction://hlinkfile"/>
              </a:rPr>
              <a:t>Амур белый</a:t>
            </a:r>
            <a:endParaRPr lang="ru-RU" sz="4200" dirty="0" smtClean="0"/>
          </a:p>
          <a:p>
            <a:r>
              <a:rPr lang="ru-RU" sz="4200" dirty="0" err="1" smtClean="0">
                <a:hlinkClick r:id="rId3" action="ppaction://hlinkfile"/>
              </a:rPr>
              <a:t>Буффало</a:t>
            </a:r>
            <a:r>
              <a:rPr lang="ru-RU" sz="4200" dirty="0" smtClean="0">
                <a:hlinkClick r:id="rId3" action="ppaction://hlinkfile"/>
              </a:rPr>
              <a:t> черный и </a:t>
            </a:r>
            <a:r>
              <a:rPr lang="ru-RU" sz="4200" dirty="0" err="1" smtClean="0">
                <a:hlinkClick r:id="rId3" action="ppaction://hlinkfile"/>
              </a:rPr>
              <a:t>Буффало</a:t>
            </a:r>
            <a:r>
              <a:rPr lang="ru-RU" sz="4200" dirty="0" smtClean="0">
                <a:hlinkClick r:id="rId3" action="ppaction://hlinkfile"/>
              </a:rPr>
              <a:t> большеротый</a:t>
            </a:r>
            <a:endParaRPr lang="ru-RU" sz="4200" dirty="0" smtClean="0"/>
          </a:p>
          <a:p>
            <a:r>
              <a:rPr lang="ru-RU" sz="4200" dirty="0" err="1" smtClean="0">
                <a:hlinkClick r:id="rId4" action="ppaction://hlinkfile"/>
              </a:rPr>
              <a:t>Быстрянка</a:t>
            </a:r>
            <a:endParaRPr lang="ru-RU" sz="4200" dirty="0" smtClean="0"/>
          </a:p>
          <a:p>
            <a:r>
              <a:rPr lang="ru-RU" sz="4200" dirty="0" smtClean="0">
                <a:hlinkClick r:id="rId5" action="ppaction://hlinkfile"/>
              </a:rPr>
              <a:t>Вьюн</a:t>
            </a:r>
            <a:endParaRPr lang="ru-RU" sz="4200" dirty="0" smtClean="0"/>
          </a:p>
          <a:p>
            <a:r>
              <a:rPr lang="ru-RU" sz="4200" dirty="0" smtClean="0">
                <a:hlinkClick r:id="rId6" action="ppaction://hlinkfile"/>
              </a:rPr>
              <a:t>Голец</a:t>
            </a:r>
            <a:endParaRPr lang="ru-RU" sz="4200" dirty="0" smtClean="0"/>
          </a:p>
          <a:p>
            <a:r>
              <a:rPr lang="ru-RU" sz="4200" dirty="0" smtClean="0">
                <a:hlinkClick r:id="rId7" action="ppaction://hlinkfile"/>
              </a:rPr>
              <a:t>Гольян</a:t>
            </a:r>
            <a:endParaRPr lang="ru-RU" sz="4200" dirty="0" smtClean="0"/>
          </a:p>
          <a:p>
            <a:r>
              <a:rPr lang="ru-RU" sz="4200" dirty="0" smtClean="0">
                <a:hlinkClick r:id="rId8" action="ppaction://hlinkfile"/>
              </a:rPr>
              <a:t>Елец</a:t>
            </a:r>
            <a:endParaRPr lang="ru-RU" sz="4200" dirty="0" smtClean="0"/>
          </a:p>
          <a:p>
            <a:r>
              <a:rPr lang="ru-RU" sz="4200" dirty="0" smtClean="0">
                <a:hlinkClick r:id="rId9" action="ppaction://hlinkfile"/>
              </a:rPr>
              <a:t>Ёрш</a:t>
            </a:r>
            <a:endParaRPr lang="ru-RU" sz="4200" dirty="0" smtClean="0"/>
          </a:p>
          <a:p>
            <a:r>
              <a:rPr lang="ru-RU" sz="4200" dirty="0" smtClean="0">
                <a:hlinkClick r:id="rId10" action="ppaction://hlinkfile"/>
              </a:rPr>
              <a:t>Карась серебристый</a:t>
            </a:r>
            <a:endParaRPr lang="ru-RU" sz="4200" dirty="0" smtClean="0"/>
          </a:p>
          <a:p>
            <a:r>
              <a:rPr lang="ru-RU" sz="4200" dirty="0" smtClean="0">
                <a:hlinkClick r:id="rId10" action="ppaction://hlinkfile"/>
              </a:rPr>
              <a:t>Карась золотистый</a:t>
            </a:r>
            <a:endParaRPr lang="ru-RU" sz="4200" dirty="0" smtClean="0"/>
          </a:p>
          <a:p>
            <a:r>
              <a:rPr lang="ru-RU" sz="4200" dirty="0" smtClean="0">
                <a:hlinkClick r:id="rId11" action="ppaction://hlinkfile"/>
              </a:rPr>
              <a:t>Карп</a:t>
            </a:r>
            <a:endParaRPr lang="ru-RU" sz="4200" dirty="0" smtClean="0"/>
          </a:p>
          <a:p>
            <a:endParaRPr lang="ru-RU" dirty="0"/>
          </a:p>
        </p:txBody>
      </p:sp>
      <p:pic>
        <p:nvPicPr>
          <p:cNvPr id="21508" name="Picture 4" descr="http://my-fishing.org.ru/_fr/6/1691117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0"/>
            <a:ext cx="2476474" cy="990590"/>
          </a:xfrm>
          <a:prstGeom prst="rect">
            <a:avLst/>
          </a:prstGeom>
          <a:noFill/>
        </p:spPr>
      </p:pic>
      <p:pic>
        <p:nvPicPr>
          <p:cNvPr id="21510" name="Picture 6" descr="http://www.tpwd.state.tx.us/fishboat/fish/images/inland_species/blackbuffalo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71736" y="714356"/>
            <a:ext cx="2305062" cy="124609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928670"/>
            <a:ext cx="1381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 action="ppaction://hlinkfile"/>
              </a:rPr>
              <a:t>Амур белый</a:t>
            </a: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1928802"/>
            <a:ext cx="1047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hlinkClick r:id="rId3" action="ppaction://hlinkfile"/>
              </a:rPr>
              <a:t>Буффало</a:t>
            </a:r>
            <a:endParaRPr lang="ru-RU" dirty="0"/>
          </a:p>
        </p:txBody>
      </p:sp>
      <p:pic>
        <p:nvPicPr>
          <p:cNvPr id="21512" name="Picture 8" descr="http://fishing.org.ua/riby/sab/bis01_01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1643050"/>
            <a:ext cx="2130837" cy="92869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14348" y="2571744"/>
            <a:ext cx="1218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hlinkClick r:id="rId4" action="ppaction://hlinkfile"/>
              </a:rPr>
              <a:t>Быстрянка</a:t>
            </a:r>
            <a:endParaRPr lang="ru-RU" dirty="0" smtClean="0"/>
          </a:p>
        </p:txBody>
      </p:sp>
      <p:pic>
        <p:nvPicPr>
          <p:cNvPr id="21514" name="Picture 10" descr="http://www.vipobed.ru/images/library/vien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0" y="2428868"/>
            <a:ext cx="1663918" cy="75292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071802" y="3143248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5" action="ppaction://hlinkfile"/>
              </a:rPr>
              <a:t>Вьюн</a:t>
            </a:r>
            <a:endParaRPr lang="ru-RU" dirty="0" smtClean="0"/>
          </a:p>
        </p:txBody>
      </p:sp>
      <p:pic>
        <p:nvPicPr>
          <p:cNvPr id="21516" name="Picture 12" descr="http://fen.nsu.ru/xoc/prep/img/prep1/23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3214686"/>
            <a:ext cx="1690656" cy="69707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142976" y="3929066"/>
            <a:ext cx="651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8" action="ppaction://hlinkfile"/>
              </a:rPr>
              <a:t>Елец</a:t>
            </a:r>
            <a:endParaRPr lang="ru-RU" dirty="0" smtClean="0"/>
          </a:p>
        </p:txBody>
      </p:sp>
      <p:pic>
        <p:nvPicPr>
          <p:cNvPr id="21518" name="Picture 14" descr="http://ryba.fatal.ru/img/karas-base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3714752"/>
            <a:ext cx="1833532" cy="1263727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500430" y="5000636"/>
            <a:ext cx="911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0" action="ppaction://hlinkfile"/>
              </a:rPr>
              <a:t>Карась </a:t>
            </a:r>
            <a:endParaRPr lang="ru-RU" dirty="0"/>
          </a:p>
        </p:txBody>
      </p:sp>
      <p:pic>
        <p:nvPicPr>
          <p:cNvPr id="21520" name="Picture 16" descr="http://www.stihi.ru/pics/2011/03/17/4122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132" y="4357694"/>
            <a:ext cx="1842308" cy="121444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142976" y="5500702"/>
            <a:ext cx="661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1" action="ppaction://hlinkfile"/>
              </a:rPr>
              <a:t>Карп</a:t>
            </a:r>
            <a:endParaRPr lang="ru-RU" dirty="0" smtClean="0"/>
          </a:p>
        </p:txBody>
      </p:sp>
      <p:pic>
        <p:nvPicPr>
          <p:cNvPr id="21522" name="Picture 18" descr="http://ribachok.at.ua/ers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EFFED"/>
              </a:clrFrom>
              <a:clrTo>
                <a:srgbClr val="FEFFE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5286388"/>
            <a:ext cx="1457292" cy="887514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000364" y="6215082"/>
            <a:ext cx="58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9" action="ppaction://hlinkfile"/>
              </a:rPr>
              <a:t>Ёрш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1511</Words>
  <Application>Microsoft Office PowerPoint</Application>
  <PresentationFormat>Экран (4:3)</PresentationFormat>
  <Paragraphs>308</Paragraphs>
  <Slides>33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КУЗБАСС</vt:lpstr>
      <vt:lpstr>Презентация PowerPoint</vt:lpstr>
      <vt:lpstr>До Великой Отечественной войны Кузбасс входил в состав Новосибирской области. Вопрос о выделении Кемеровской области в самостоятельную административную единицу встал потому, что значимость её значительно выросла в войну. Кузбасс стал первой угольной, второй металлургической базой военной экономики и крупным центром оборонной промышленности. 26 января 1943 года Президиум Верховного Совета СССР издал указ об образовании Кемеровской области в составе РСФСР. Новой области передавалось  территории, на которой находилось 9 из 12 городов, 17 из 30 рабочих посёлков,  23 из 75 районов.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Заповедники кемеровской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115</cp:revision>
  <dcterms:created xsi:type="dcterms:W3CDTF">2013-01-20T12:20:41Z</dcterms:created>
  <dcterms:modified xsi:type="dcterms:W3CDTF">2020-10-06T06:25:23Z</dcterms:modified>
</cp:coreProperties>
</file>