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0" r:id="rId15"/>
    <p:sldId id="271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00FF"/>
    <a:srgbClr val="003300"/>
    <a:srgbClr val="00FF99"/>
    <a:srgbClr val="9BFFEC"/>
    <a:srgbClr val="005C00"/>
    <a:srgbClr val="DDFFDD"/>
    <a:srgbClr val="C1FF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6T21:22:41.187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94" y="6500834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  <p:pic>
        <p:nvPicPr>
          <p:cNvPr id="7" name="Рисунок 6" descr="a_e2d893b5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2"/>
            <a:ext cx="1428760" cy="1896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B8EA-3941-4639-84A5-B29E2D3A5D22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1263974281_6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8585" y="5357826"/>
            <a:ext cx="1521067" cy="1123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myjane.ru/viewtopic.php?t=6250" TargetMode="External"/><Relationship Id="rId13" Type="http://schemas.openxmlformats.org/officeDocument/2006/relationships/hyperlink" Target="http://www.babylessons.ru/zagadki-pro-ovoshhi-luk/" TargetMode="External"/><Relationship Id="rId18" Type="http://schemas.openxmlformats.org/officeDocument/2006/relationships/hyperlink" Target="http://www.liveinternet.ru/community/2332998/post155606775/" TargetMode="External"/><Relationship Id="rId3" Type="http://schemas.openxmlformats.org/officeDocument/2006/relationships/hyperlink" Target="http://www.photosight.ru/photo/alone/2399208/" TargetMode="External"/><Relationship Id="rId7" Type="http://schemas.openxmlformats.org/officeDocument/2006/relationships/hyperlink" Target="http://www.diary.ru/~death-bel/?from=300" TargetMode="External"/><Relationship Id="rId12" Type="http://schemas.openxmlformats.org/officeDocument/2006/relationships/hyperlink" Target="http://forum.theabyss.ru/index.php?act=Print&amp;client=printer&amp;f=506&amp;t=322154" TargetMode="External"/><Relationship Id="rId17" Type="http://schemas.openxmlformats.org/officeDocument/2006/relationships/hyperlink" Target="http://warborn.ru/soki-privodyat-k-kariesu/" TargetMode="External"/><Relationship Id="rId2" Type="http://schemas.openxmlformats.org/officeDocument/2006/relationships/hyperlink" Target="http://www.happy-giraffe.ru/community/17/forum/post/8202/" TargetMode="External"/><Relationship Id="rId16" Type="http://schemas.openxmlformats.org/officeDocument/2006/relationships/hyperlink" Target="http://fotki.yandex.ru/users/bip47/view/474978/" TargetMode="External"/><Relationship Id="rId20" Type="http://schemas.openxmlformats.org/officeDocument/2006/relationships/hyperlink" Target="http://ru.freepik.com/free-vector/mouth-clip-art_379800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nro-diz.ucoz.ru/news/klip_art_osennee_nastroenie/2011-09-07-177" TargetMode="External"/><Relationship Id="rId11" Type="http://schemas.openxmlformats.org/officeDocument/2006/relationships/hyperlink" Target="http://ecoferm.ru/goods/%D0%9B%D1%83%D0%BA" TargetMode="External"/><Relationship Id="rId5" Type="http://schemas.openxmlformats.org/officeDocument/2006/relationships/hyperlink" Target="http://blogs.privet.ru/community/lana-geotravel/89213018" TargetMode="External"/><Relationship Id="rId15" Type="http://schemas.openxmlformats.org/officeDocument/2006/relationships/hyperlink" Target="http://robonovosti.ru/prototipy-koncepcii/1463-bespilotnik-iz-nasekomogo.htm" TargetMode="External"/><Relationship Id="rId10" Type="http://schemas.openxmlformats.org/officeDocument/2006/relationships/hyperlink" Target="http://www.cherrysoft.ru/art/6410-lunnye-pejzazhi.html" TargetMode="External"/><Relationship Id="rId19" Type="http://schemas.openxmlformats.org/officeDocument/2006/relationships/hyperlink" Target="http://wpapers.ru/wallpapers/animals/Cats/1912/1280-960.html" TargetMode="External"/><Relationship Id="rId4" Type="http://schemas.openxmlformats.org/officeDocument/2006/relationships/hyperlink" Target="http://effendi2009.narod.ru/siz-web/siz26.html" TargetMode="External"/><Relationship Id="rId9" Type="http://schemas.openxmlformats.org/officeDocument/2006/relationships/hyperlink" Target="http://www.clker.com/clipart-10104.html" TargetMode="External"/><Relationship Id="rId14" Type="http://schemas.openxmlformats.org/officeDocument/2006/relationships/hyperlink" Target="http://www.freerepublic.com/focus/f-news/2581083/pos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27_p18_27676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1855" y="2714620"/>
            <a:ext cx="4477599" cy="1943109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1714480" y="571480"/>
            <a:ext cx="5857916" cy="2214578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Превращения слов – 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волшебные цепочки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460535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 презентации –</a:t>
            </a:r>
          </a:p>
          <a:p>
            <a:r>
              <a:rPr lang="ru-RU" sz="3400" b="1" dirty="0" smtClean="0"/>
              <a:t>Коровина Ирина Николаевна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МБОУ «СОШ №9»</a:t>
            </a:r>
          </a:p>
          <a:p>
            <a:r>
              <a:rPr lang="ru-RU" dirty="0" smtClean="0"/>
              <a:t>г.Сафоново Смоленской области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0572763">
            <a:off x="495476" y="4841796"/>
            <a:ext cx="28637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Белка – булка – будка 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671161">
            <a:off x="5564044" y="2515559"/>
            <a:ext cx="31423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Ноль – соль – моль – роль 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1475863"/>
            <a:ext cx="4128193" cy="30961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57686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у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7290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8" name="Стрелка вправо 27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3353 C 0.06111 -0.02151 0.11753 -0.00948 0.13333 -0.0518 C 0.14913 -0.09413 0.08628 -0.21577 0.09913 -0.287 C 0.11198 -0.35823 0.19166 -0.44681 0.21007 -0.4787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15917"/>
            <a:ext cx="4572032" cy="61132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57686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у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00648 L -0.39132 -0.509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36"/>
          <a:stretch>
            <a:fillRect/>
          </a:stretch>
        </p:blipFill>
        <p:spPr>
          <a:xfrm>
            <a:off x="2000232" y="1397521"/>
            <a:ext cx="4929222" cy="3960305"/>
          </a:xfrm>
          <a:prstGeom prst="rect">
            <a:avLst/>
          </a:prstGeom>
          <a:effectLst/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81 L 0.19687 -0.624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/>
          <a:srcRect b="4841"/>
          <a:stretch>
            <a:fillRect/>
          </a:stretch>
        </p:blipFill>
        <p:spPr>
          <a:xfrm>
            <a:off x="2928926" y="1464653"/>
            <a:ext cx="3429024" cy="5036181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248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2729 L -0.39132 -0.509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8" grpId="0"/>
      <p:bldP spid="21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5F8"/>
              </a:clrFrom>
              <a:clrTo>
                <a:srgbClr val="F7F5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1500174"/>
            <a:ext cx="5667546" cy="4250660"/>
          </a:xfrm>
          <a:prstGeom prst="roundRect">
            <a:avLst/>
          </a:prstGeom>
          <a:effectLst/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28992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248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6809E-6 L 0.11806 -0.65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8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922313"/>
            <a:ext cx="3957707" cy="2578257"/>
          </a:xfrm>
          <a:prstGeom prst="roundRect">
            <a:avLst/>
          </a:prstGeom>
          <a:effectLst/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86248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728" y="4000504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1934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Управляющая кнопка: домой 26">
            <a:hlinkClick r:id="rId5" action="ppaction://hlinksldjump" highlightClick="1"/>
          </p:cNvPr>
          <p:cNvSpPr/>
          <p:nvPr/>
        </p:nvSpPr>
        <p:spPr>
          <a:xfrm>
            <a:off x="8358214" y="6143644"/>
            <a:ext cx="642942" cy="500066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0485 L 0.09288 -0.624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19" grpId="0"/>
      <p:bldP spid="25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710967"/>
            <a:ext cx="75724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hlinkClick r:id="rId2"/>
              </a:rPr>
              <a:t> </a:t>
            </a:r>
            <a:r>
              <a:rPr lang="en-US" sz="1400" dirty="0" smtClean="0">
                <a:hlinkClick r:id="rId2"/>
              </a:rPr>
              <a:t>http://www.happy-giraffe.ru/community/17/forum/post/8202/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3"/>
              </a:rPr>
              <a:t>http://www.photosight.ru/photo/alone/2399208/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4"/>
              </a:rPr>
              <a:t>http://effendi2009.narod.ru/siz-web/siz26.html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5"/>
              </a:rPr>
              <a:t>http://blogs.privet.ru/community/lana-geotravel/89213018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6"/>
              </a:rPr>
              <a:t>http://monro-diz.ucoz.ru/news/klip_art_osennee_nastroenie/2011-09-07-177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7"/>
              </a:rPr>
              <a:t>http://www.diary.ru/~death-bel/?from=300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8"/>
              </a:rPr>
              <a:t>http://forum.myjane.ru/viewtopic.php?t=6250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9"/>
              </a:rPr>
              <a:t>http://www.clker.com/clipart-10104.html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10"/>
              </a:rPr>
              <a:t>http://www.cherrysoft.ru/art/6410-lunnye-pejzazhi.html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11"/>
              </a:rPr>
              <a:t>http://ecoferm.ru/goods/%D0%9B%D1%83%D0%BA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12"/>
              </a:rPr>
              <a:t>http://forum.theabyss.ru/index.php?act=Print&amp;client=printer&amp;f=506&amp;t=322154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>
                <a:hlinkClick r:id="rId13"/>
              </a:rPr>
              <a:t>http://www.babylessons.ru/zagadki-pro-ovoshhi-luk/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4"/>
              </a:rPr>
              <a:t>http://www.freerepublic.com/focus/f-news/2581083/posts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5"/>
              </a:rPr>
              <a:t>http://robonovosti.ru/prototipy-koncepcii/1463-bespilotnik-iz-nasekomogo.htm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6"/>
              </a:rPr>
              <a:t>http://fotki.yandex.ru/users/bip47/view/474978/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7"/>
              </a:rPr>
              <a:t>http://warborn.ru/soki-privodyat-k-kariesu/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8"/>
              </a:rPr>
              <a:t>http://www.liveinternet.ru/community/2332998/post155606775/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19"/>
              </a:rPr>
              <a:t>http://wpapers.ru/wallpapers/animals/Cats/1912/1280-960.html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20"/>
              </a:rPr>
              <a:t>http://ru.freepik.com/free-vector/mouth-clip-art_379800.htm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В.Волина «Учимся играя»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</a:rPr>
              <a:t>М.:Новая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школа,1994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5429264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Опубликовано на сайте </a:t>
            </a:r>
            <a:r>
              <a:rPr lang="en-US" sz="2800" b="1" dirty="0" smtClean="0">
                <a:solidFill>
                  <a:srgbClr val="C00000"/>
                </a:solidFill>
              </a:rPr>
              <a:t>viki.rdf.ru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1500174"/>
            <a:ext cx="5786478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1849836" y="1571612"/>
            <a:ext cx="548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Цепочка «Аист – Луна»</a:t>
            </a:r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3571876"/>
            <a:ext cx="5715040" cy="92869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57355" y="3643314"/>
            <a:ext cx="5286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Цепочка «Лук – рот»</a:t>
            </a:r>
            <a:endParaRPr lang="ru-RU" sz="4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24961143545806406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90957"/>
            <a:ext cx="8215370" cy="6276083"/>
          </a:xfrm>
          <a:prstGeom prst="roundRect">
            <a:avLst>
              <a:gd name="adj" fmla="val 164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x_5b7be35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4B7DBA"/>
              </a:clrFrom>
              <a:clrTo>
                <a:srgbClr val="4B7DBA">
                  <a:alpha val="0"/>
                </a:srgbClr>
              </a:clrTo>
            </a:clrChange>
          </a:blip>
          <a:srcRect l="12748" t="1087" r="19081"/>
          <a:stretch>
            <a:fillRect/>
          </a:stretch>
        </p:blipFill>
        <p:spPr>
          <a:xfrm rot="20912062" flipH="1">
            <a:off x="642910" y="2285992"/>
            <a:ext cx="4357750" cy="2765435"/>
          </a:xfrm>
          <a:prstGeom prst="rect">
            <a:avLst/>
          </a:prstGeom>
        </p:spPr>
      </p:pic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0016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714356"/>
            <a:ext cx="6786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Молодые аисты – шалуны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Часто добираются до Луны.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 облака до облака – пять минут.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Повтори, попробуй-ка, их маршрут.</a:t>
            </a:r>
            <a:endParaRPr lang="ru-RU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x_220722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131313"/>
              </a:clrFrom>
              <a:clrTo>
                <a:srgbClr val="13131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448" y="428604"/>
            <a:ext cx="1357322" cy="1357322"/>
          </a:xfrm>
          <a:prstGeom prst="rect">
            <a:avLst/>
          </a:prstGeom>
        </p:spPr>
      </p:pic>
      <p:sp>
        <p:nvSpPr>
          <p:cNvPr id="17" name="Стрелка вправо 16">
            <a:hlinkClick r:id="rId5" action="ppaction://hlinksldjump"/>
          </p:cNvPr>
          <p:cNvSpPr/>
          <p:nvPr/>
        </p:nvSpPr>
        <p:spPr>
          <a:xfrm>
            <a:off x="8001024" y="5929330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71670" y="10001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3504" y="-2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785926"/>
            <a:ext cx="2907503" cy="2925789"/>
          </a:xfrm>
          <a:prstGeom prst="rect">
            <a:avLst/>
          </a:prstGeom>
        </p:spPr>
      </p:pic>
      <p:sp>
        <p:nvSpPr>
          <p:cNvPr id="26" name="Стрелка вправо 25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28 -0.38274 C 0.20139 -0.22132 0.01649 -0.05966 -0.04792 0.00394 C -0.11233 0.068 -0.00886 0.00139 -1.11111E-6 0.00024 " pathEditMode="relative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60315E-7 L -0.40851 0.713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29" y="1964622"/>
            <a:ext cx="5528291" cy="28931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71670" y="10001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Стрелка вправо 26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5574 L 0.4 0.573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3" grpId="0"/>
      <p:bldP spid="26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A2AEA2"/>
              </a:clrFrom>
              <a:clrTo>
                <a:srgbClr val="A2AEA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5" y="1337870"/>
            <a:ext cx="3643339" cy="43501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98231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р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8" name="Стрелка вправо 27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1041 L 0.11736 0.7090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3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768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798786"/>
            <a:ext cx="4143404" cy="32732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98231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р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9" name="Стрелка вправо 28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2461E-6 C -0.00469 -0.00393 -0.00903 -0.00763 -0.01406 -0.01017 C -0.0217 -0.01364 -0.01493 -0.00809 -0.02413 -0.01457 C -0.02691 -0.01665 -0.03246 -0.02151 -0.03246 -0.02128 C -0.03819 -0.03099 -0.03246 -0.02359 -0.03958 -0.02798 C -0.04792 -0.03376 -0.05608 -0.04001 -0.06493 -0.0444 C -0.07465 -0.04926 -0.08524 -0.04903 -0.09549 -0.05134 C -0.11111 -0.05527 -0.1026 -0.05504 -0.12465 -0.05643 C -0.13194 -0.05666 -0.13924 -0.05643 -0.14653 -0.05666 C -0.16424 -0.06128 -0.16406 -0.05943 -0.19184 -0.05874 C -0.24878 -0.05342 -0.30608 -0.0525 -0.36267 -0.04209 C -0.36771 -0.04116 -0.38316 -0.01226 -0.38993 -0.00532 C -0.39149 0.00278 -0.39375 0.00856 -0.3974 0.0155 C -0.39861 0.02151 -0.40035 0.02637 -0.40191 0.03215 C -0.40312 0.03585 -0.40434 0.04325 -0.40434 0.04348 C -0.40191 0.07447 -0.40087 0.10315 -0.39236 0.13206 C -0.38924 0.15218 -0.38403 0.17021 -0.37899 0.18941 C -0.37587 0.21184 -0.37014 0.22179 -0.35503 0.23312 C -0.35208 0.23543 -0.34844 0.23913 -0.34514 0.23983 C -0.34115 0.24075 -0.33698 0.24052 -0.33281 0.24075 C -0.3217 0.24491 -0.31128 0.24815 -0.29948 0.24908 C -0.21389 0.24121 -0.20451 0.26295 -0.15972 0.21115 C -0.15208 0.20236 -0.15278 0.18525 -0.14479 0.17715 C -0.14531 0.1679 -0.14635 0.11494 -0.15121 0.08996 C -0.15278 0.08256 -0.15625 0.07678 -0.15885 0.07031 C -0.16545 0.05273 -0.1691 0.03423 -0.17899 0.01873 C -0.18021 0.01665 -0.19149 0.0037 -0.1934 0.00185 C -0.19635 -0.00069 -0.20017 -0.00092 -0.20312 -0.00301 C -0.20677 -0.00532 -0.20955 -0.00925 -0.21302 -0.01156 C -0.22153 -0.01688 -0.23177 -0.02035 -0.24097 -0.0222 C -0.24983 -0.02729 -0.25937 -0.02729 -0.26875 -0.02914 C -0.29705 -0.02613 -0.32535 -0.02405 -0.35347 -0.02081 C -0.36024 -0.02012 -0.37083 -0.00671 -0.37083 -0.00647 C -0.37569 0.00463 -0.37049 -0.00624 -0.37847 0.00463 C -0.38559 0.01434 -0.3868 0.01966 -0.39549 0.02428 C -0.39983 0.03423 -0.40226 0.0451 -0.4066 0.05435 C -0.40295 0.12234 -0.40208 0.19473 -0.39635 0.26388 C -0.39219 0.37512 -0.38559 0.48266 -0.3809 0.5932 " pathEditMode="relative" rAng="-194101" ptsTypes="fffffffffffffffffffffffffffffffffffffA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/>
          <a:srcRect r="2500" b="10971"/>
          <a:stretch>
            <a:fillRect/>
          </a:stretch>
        </p:blipFill>
        <p:spPr>
          <a:xfrm>
            <a:off x="428596" y="285728"/>
            <a:ext cx="8358246" cy="6215106"/>
          </a:xfrm>
          <a:prstGeom prst="roundRect">
            <a:avLst>
              <a:gd name="adj" fmla="val 150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98231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р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0826" y="928670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я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Управляющая кнопка: домой 30">
            <a:hlinkClick r:id="rId3" action="ppaction://hlinksldjump" highlightClick="1"/>
          </p:cNvPr>
          <p:cNvSpPr/>
          <p:nvPr/>
        </p:nvSpPr>
        <p:spPr>
          <a:xfrm>
            <a:off x="8143900" y="6143644"/>
            <a:ext cx="500066" cy="500066"/>
          </a:xfrm>
          <a:prstGeom prst="actionButtonHome">
            <a:avLst/>
          </a:prstGeom>
          <a:solidFill>
            <a:srgbClr val="00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-0.03099 L 0.38298 0.441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2143133"/>
            <a:ext cx="4095750" cy="2428875"/>
          </a:xfrm>
          <a:prstGeom prst="rect">
            <a:avLst/>
          </a:prstGeom>
        </p:spPr>
      </p:pic>
      <p:pic>
        <p:nvPicPr>
          <p:cNvPr id="18" name="Рисунок 17" descr="df20080c3a8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82765">
            <a:off x="1000100" y="1428736"/>
            <a:ext cx="2480045" cy="26432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7554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л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7686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у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1736" y="2571744"/>
            <a:ext cx="578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3300"/>
                </a:solidFill>
              </a:rPr>
              <a:t>Заставит плакать</a:t>
            </a:r>
          </a:p>
          <a:p>
            <a:r>
              <a:rPr lang="ru-RU" sz="4000" i="1" dirty="0" smtClean="0">
                <a:solidFill>
                  <a:srgbClr val="003300"/>
                </a:solidFill>
              </a:rPr>
              <a:t> всех вокруг,</a:t>
            </a:r>
            <a:br>
              <a:rPr lang="ru-RU" sz="4000" i="1" dirty="0" smtClean="0">
                <a:solidFill>
                  <a:srgbClr val="003300"/>
                </a:solidFill>
              </a:rPr>
            </a:br>
            <a:r>
              <a:rPr lang="ru-RU" sz="4000" i="1" dirty="0" smtClean="0">
                <a:solidFill>
                  <a:srgbClr val="003300"/>
                </a:solidFill>
              </a:rPr>
              <a:t>Хоть он и не драчун, </a:t>
            </a:r>
          </a:p>
          <a:p>
            <a:r>
              <a:rPr lang="ru-RU" sz="4000" i="1" dirty="0" smtClean="0">
                <a:solidFill>
                  <a:srgbClr val="003300"/>
                </a:solidFill>
              </a:rPr>
              <a:t>а …</a:t>
            </a:r>
            <a:endParaRPr lang="ru-RU" sz="4000" i="1" dirty="0">
              <a:solidFill>
                <a:srgbClr val="003300"/>
              </a:solidFill>
            </a:endParaRP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263</Words>
  <Application>Microsoft Office PowerPoint</Application>
  <PresentationFormat>Экран (4:3)</PresentationFormat>
  <Paragraphs>132</Paragraphs>
  <Slides>16</Slides>
  <Notes>0</Notes>
  <HiddenSlides>13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Превращения слов –  волшебные цепочки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</dc:title>
  <dc:creator>Коровина</dc:creator>
  <cp:keywords>буквы, слова, чтение</cp:keywords>
  <cp:lastModifiedBy>Екатерина</cp:lastModifiedBy>
  <cp:revision>1</cp:revision>
  <dcterms:created xsi:type="dcterms:W3CDTF">2012-08-25T10:00:02Z</dcterms:created>
  <dcterms:modified xsi:type="dcterms:W3CDTF">2016-12-14T14:59:39Z</dcterms:modified>
</cp:coreProperties>
</file>